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7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6"/>
  </p:handoutMasterIdLst>
  <p:sldIdLst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2"/>
    <p:sldId id="361" r:id="rId13"/>
    <p:sldId id="318" r:id="rId14"/>
    <p:sldId id="317" r:id="rId15"/>
    <p:sldId id="320" r:id="rId16"/>
    <p:sldId id="264" r:id="rId17"/>
    <p:sldId id="323" r:id="rId18"/>
    <p:sldId id="322" r:id="rId19"/>
    <p:sldId id="266" r:id="rId20"/>
    <p:sldId id="267" r:id="rId21"/>
    <p:sldId id="292" r:id="rId22"/>
    <p:sldId id="293" r:id="rId23"/>
    <p:sldId id="265" r:id="rId24"/>
    <p:sldId id="268" r:id="rId25"/>
    <p:sldId id="294" r:id="rId26"/>
    <p:sldId id="269" r:id="rId27"/>
    <p:sldId id="270" r:id="rId28"/>
    <p:sldId id="271" r:id="rId29"/>
    <p:sldId id="364" r:id="rId30"/>
    <p:sldId id="272" r:id="rId31"/>
    <p:sldId id="295" r:id="rId32"/>
    <p:sldId id="273" r:id="rId33"/>
    <p:sldId id="274" r:id="rId34"/>
    <p:sldId id="275" r:id="rId35"/>
    <p:sldId id="277" r:id="rId36"/>
    <p:sldId id="365" r:id="rId37"/>
    <p:sldId id="278" r:id="rId38"/>
    <p:sldId id="279" r:id="rId39"/>
    <p:sldId id="297" r:id="rId40"/>
    <p:sldId id="280" r:id="rId41"/>
    <p:sldId id="389" r:id="rId42"/>
    <p:sldId id="390" r:id="rId43"/>
    <p:sldId id="391" r:id="rId44"/>
    <p:sldId id="392" r:id="rId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1"/>
        <p:guide pos="3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71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2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8.xml"/><Relationship Id="rId2" Type="http://schemas.openxmlformats.org/officeDocument/2006/relationships/image" Target="../media/image14.png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2.xml"/><Relationship Id="rId2" Type="http://schemas.openxmlformats.org/officeDocument/2006/relationships/image" Target="../media/image32.png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34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45.png"/><Relationship Id="rId3" Type="http://schemas.openxmlformats.org/officeDocument/2006/relationships/tags" Target="../tags/tag45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46.png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54.xml"/><Relationship Id="rId5" Type="http://schemas.openxmlformats.org/officeDocument/2006/relationships/image" Target="../media/image49.png"/><Relationship Id="rId4" Type="http://schemas.openxmlformats.org/officeDocument/2006/relationships/tags" Target="../tags/tag53.xml"/><Relationship Id="rId3" Type="http://schemas.openxmlformats.org/officeDocument/2006/relationships/image" Target="../media/image48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tags" Target="../tags/tag56.xml"/><Relationship Id="rId2" Type="http://schemas.openxmlformats.org/officeDocument/2006/relationships/image" Target="../media/image51.png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tags" Target="../tags/tag59.xml"/><Relationship Id="rId3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tags" Target="../tags/tag62.xml"/><Relationship Id="rId3" Type="http://schemas.openxmlformats.org/officeDocument/2006/relationships/image" Target="../media/image55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tags" Target="../tags/tag65.xml"/><Relationship Id="rId3" Type="http://schemas.openxmlformats.org/officeDocument/2006/relationships/image" Target="../media/image57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70.xml"/><Relationship Id="rId7" Type="http://schemas.openxmlformats.org/officeDocument/2006/relationships/image" Target="../media/image61.png"/><Relationship Id="rId6" Type="http://schemas.openxmlformats.org/officeDocument/2006/relationships/tags" Target="../tags/tag69.xml"/><Relationship Id="rId5" Type="http://schemas.openxmlformats.org/officeDocument/2006/relationships/image" Target="../media/image60.png"/><Relationship Id="rId4" Type="http://schemas.openxmlformats.org/officeDocument/2006/relationships/tags" Target="../tags/tag68.xml"/><Relationship Id="rId3" Type="http://schemas.openxmlformats.org/officeDocument/2006/relationships/image" Target="../media/image59.png"/><Relationship Id="rId2" Type="http://schemas.openxmlformats.org/officeDocument/2006/relationships/tags" Target="../tags/tag6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RLHF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802130"/>
            <a:ext cx="4669155" cy="3425190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2400"/>
              <a:t>RLHF通常分为</a:t>
            </a:r>
            <a:r>
              <a:rPr lang="en-US" altLang="zh-CN" sz="2400"/>
              <a:t>3</a:t>
            </a:r>
            <a:r>
              <a:rPr lang="zh-CN" altLang="en-US" sz="2400"/>
              <a:t>个阶段：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1. 预训练一个语言模型 </a:t>
            </a:r>
            <a:r>
              <a:rPr lang="en-US" altLang="zh-CN" sz="2400"/>
              <a:t>(</a:t>
            </a:r>
            <a:r>
              <a:rPr lang="zh-CN" altLang="en-US" sz="2400"/>
              <a:t>SFT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2. 收集偏好数据并训练一个奖励模型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3. 用强化学习方式微调 LM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0" y="1437640"/>
            <a:ext cx="69938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PPO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KL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1715135"/>
          </a:xfrm>
        </p:spPr>
        <p:txBody>
          <a:bodyPr>
            <a:noAutofit/>
          </a:bodyPr>
          <a:p>
            <a:pPr marL="0" indent="0">
              <a:lnSpc>
                <a:spcPct val="18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为了</a:t>
            </a:r>
            <a:r>
              <a:rPr lang="zh-CN" altLang="en-US" sz="2000" b="1">
                <a:solidFill>
                  <a:schemeClr val="tx1"/>
                </a:solidFill>
              </a:rPr>
              <a:t>获取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token level reward score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以及</a:t>
            </a:r>
            <a:r>
              <a:rPr lang="zh-CN" altLang="en-US" sz="2000" b="1">
                <a:solidFill>
                  <a:schemeClr val="tx1"/>
                </a:solidFill>
              </a:rPr>
              <a:t>防止</a:t>
            </a:r>
            <a:r>
              <a:rPr lang="en-US" altLang="zh-CN" sz="2000" b="1">
                <a:solidFill>
                  <a:schemeClr val="tx1"/>
                </a:solidFill>
              </a:rPr>
              <a:t>RL</a:t>
            </a:r>
            <a:r>
              <a:rPr lang="zh-CN" altLang="en-US" sz="2000" b="1">
                <a:solidFill>
                  <a:schemeClr val="tx1"/>
                </a:solidFill>
              </a:rPr>
              <a:t>训练后遗忘</a:t>
            </a:r>
            <a:r>
              <a:rPr lang="en-US" altLang="zh-CN" sz="2000" b="1">
                <a:solidFill>
                  <a:schemeClr val="tx1"/>
                </a:solidFill>
              </a:rPr>
              <a:t>SFT</a:t>
            </a:r>
            <a:r>
              <a:rPr lang="zh-CN" altLang="en-US" sz="2000" b="1">
                <a:solidFill>
                  <a:schemeClr val="tx1"/>
                </a:solidFill>
              </a:rPr>
              <a:t>阶段的内容</a:t>
            </a:r>
            <a:r>
              <a:rPr lang="zh-CN" altLang="en-US" sz="2000">
                <a:solidFill>
                  <a:schemeClr val="tx1"/>
                </a:solidFill>
              </a:rPr>
              <a:t>，引入</a:t>
            </a:r>
            <a:r>
              <a:rPr lang="en-US" altLang="zh-CN" sz="2000">
                <a:solidFill>
                  <a:schemeClr val="tx1"/>
                </a:solidFill>
              </a:rPr>
              <a:t>KL</a:t>
            </a:r>
            <a:r>
              <a:rPr lang="zh-CN" altLang="en-US" sz="2000">
                <a:solidFill>
                  <a:schemeClr val="tx1"/>
                </a:solidFill>
              </a:rPr>
              <a:t>散度（新策略与初始策略的偏移程度）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-&gt; </a:t>
            </a:r>
            <a:r>
              <a:rPr lang="zh-CN" altLang="en-US" sz="2000">
                <a:solidFill>
                  <a:schemeClr val="tx1"/>
                </a:solidFill>
              </a:rPr>
              <a:t>简单的把负的KL散度作为每个token的分数，然后在最后一个token上叠加了reward的分数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3147060"/>
            <a:ext cx="170624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Advantage &amp; Value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score</a:t>
            </a:r>
            <a:r>
              <a:rPr lang="zh-CN" altLang="en-US" sz="2000">
                <a:solidFill>
                  <a:schemeClr val="tx1"/>
                </a:solidFill>
              </a:rPr>
              <a:t>只是一个绝对值，缺少一个</a:t>
            </a:r>
            <a:r>
              <a:rPr lang="en-US" altLang="zh-CN" sz="2000">
                <a:solidFill>
                  <a:schemeClr val="tx1"/>
                </a:solidFill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告诉我们“这个奖励是高还是低？”：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把“比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好”的动作放大概率，“比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差”的动作减小概率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TD: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3149600"/>
            <a:ext cx="3805555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284605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因为传统方法计算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计算量是很大的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引入神经网络（</a:t>
            </a:r>
            <a:r>
              <a:rPr lang="en-US" altLang="zh-CN" sz="2000">
                <a:solidFill>
                  <a:schemeClr val="tx1"/>
                </a:solidFill>
              </a:rPr>
              <a:t>A2C</a:t>
            </a:r>
            <a:r>
              <a:rPr lang="zh-CN" altLang="en-US" sz="2000">
                <a:solidFill>
                  <a:schemeClr val="tx1"/>
                </a:solidFill>
              </a:rPr>
              <a:t>）计算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sz="2000">
                <a:solidFill>
                  <a:schemeClr val="tx1"/>
                </a:solidFill>
              </a:rPr>
              <a:t>ctor-Critic 分为两个部分：Actor（策略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）和 Critic（价值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Actor 要做的是与环境交互，并在 Critic 价值函数的指导下用策略梯度学习一个更好的策略。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Critic 要做的是通过 Actor 与环境交互收集的数据学习一个价值函数，这个价值函数会用于判断在当前状态什么动作是好的，什么动作不是好的，进而帮助 Actor 进行策略更新。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5430" y="3539490"/>
            <a:ext cx="40544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03400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Critic</a:t>
            </a:r>
            <a:r>
              <a:rPr lang="zh-CN" altLang="en-US" sz="2000">
                <a:solidFill>
                  <a:schemeClr val="tx1"/>
                </a:solidFill>
              </a:rPr>
              <a:t>更新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值的</a:t>
            </a:r>
            <a:r>
              <a:rPr lang="zh-CN" altLang="en-US" sz="2000">
                <a:solidFill>
                  <a:schemeClr val="tx1"/>
                </a:solidFill>
              </a:rPr>
              <a:t>公式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Critic Loss </a:t>
            </a:r>
            <a:r>
              <a:rPr lang="zh-CN" altLang="en-US" sz="2000">
                <a:solidFill>
                  <a:schemeClr val="tx1"/>
                </a:solidFill>
              </a:rPr>
              <a:t>设计：</a:t>
            </a:r>
            <a:r>
              <a:rPr lang="en-US" altLang="zh-CN" sz="2000">
                <a:solidFill>
                  <a:schemeClr val="tx1"/>
                </a:solidFill>
              </a:rPr>
              <a:t>MSELoss (</a:t>
            </a:r>
            <a:r>
              <a:rPr lang="zh-CN" altLang="en-US" sz="2000">
                <a:solidFill>
                  <a:schemeClr val="tx1"/>
                </a:solidFill>
              </a:rPr>
              <a:t>用旧的值去拟合新的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614295"/>
            <a:ext cx="8210550" cy="363855"/>
          </a:xfrm>
          <a:prstGeom prst="rect">
            <a:avLst/>
          </a:prstGeom>
        </p:spPr>
      </p:pic>
      <p:pic>
        <p:nvPicPr>
          <p:cNvPr id="10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89120"/>
            <a:ext cx="899922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GAE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4401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发现因为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值的估计不太准，所以</a:t>
            </a:r>
            <a:r>
              <a:rPr lang="zh-CN" altLang="en-US" sz="2000">
                <a:solidFill>
                  <a:schemeClr val="tx1"/>
                </a:solidFill>
              </a:rPr>
              <a:t>基于前文的训练的效果不好：虽然</a:t>
            </a:r>
            <a:r>
              <a:rPr lang="en-US" altLang="zh-CN" sz="2000">
                <a:solidFill>
                  <a:schemeClr val="tx1"/>
                </a:solidFill>
              </a:rPr>
              <a:t>one-step TD error</a:t>
            </a:r>
            <a:r>
              <a:rPr lang="zh-CN" altLang="en-US" sz="2000">
                <a:solidFill>
                  <a:schemeClr val="tx1"/>
                </a:solidFill>
              </a:rPr>
              <a:t>计算</a:t>
            </a:r>
            <a:r>
              <a:rPr lang="en-US" altLang="zh-CN" sz="2000">
                <a:solidFill>
                  <a:schemeClr val="tx1"/>
                </a:solidFill>
              </a:rPr>
              <a:t>advantage</a:t>
            </a:r>
            <a:r>
              <a:rPr lang="zh-CN" altLang="en-US" sz="2000">
                <a:solidFill>
                  <a:schemeClr val="tx1"/>
                </a:solidFill>
              </a:rPr>
              <a:t>的方差小，但是由于前期训练的不稳定，导致</a:t>
            </a:r>
            <a:r>
              <a:rPr lang="en-US" altLang="zh-CN" sz="2000">
                <a:solidFill>
                  <a:schemeClr val="tx1"/>
                </a:solidFill>
              </a:rPr>
              <a:t>Q</a:t>
            </a:r>
            <a:r>
              <a:rPr lang="zh-CN" altLang="en-US" sz="2000">
                <a:solidFill>
                  <a:schemeClr val="tx1"/>
                </a:solidFill>
              </a:rPr>
              <a:t>值的偏差还是太大了。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因此，引入</a:t>
            </a:r>
            <a:r>
              <a:rPr lang="en-US" altLang="zh-CN" sz="2000">
                <a:solidFill>
                  <a:schemeClr val="tx1"/>
                </a:solidFill>
              </a:rPr>
              <a:t>GAE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two-step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GAE: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2605" y="2548255"/>
            <a:ext cx="3745865" cy="337820"/>
          </a:xfrm>
          <a:prstGeom prst="rect">
            <a:avLst/>
          </a:prstGeom>
        </p:spPr>
      </p:pic>
      <p:pic>
        <p:nvPicPr>
          <p:cNvPr id="6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55" y="3703320"/>
            <a:ext cx="3935095" cy="337820"/>
          </a:xfrm>
          <a:prstGeom prst="rect">
            <a:avLst/>
          </a:prstGeom>
        </p:spPr>
      </p:pic>
      <p:pic>
        <p:nvPicPr>
          <p:cNvPr id="7" name="334E55B0-647D-440b-865C-3EC943EB4CBC-5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5224145"/>
            <a:ext cx="3044825" cy="77660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5" y="4251325"/>
            <a:ext cx="6379845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07975" y="4732020"/>
            <a:ext cx="11963400" cy="19431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Actor Model：目标模型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Critic Model：预估Actor生成的response的每一个token的收益。通常是从Reward Model初始化而来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Reward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)：计算Actor生成的整个response sentence的奖励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Reference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)：deepcopy of origin Actor Model. 在RLHF阶段给Actor Model增加一些约束，防止模型训歪</a:t>
            </a:r>
            <a:r>
              <a:rPr lang="zh-CN" sz="2000">
                <a:solidFill>
                  <a:schemeClr val="tx1"/>
                </a:solidFill>
              </a:rPr>
              <a:t>遗忘</a:t>
            </a: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阶段的</a:t>
            </a:r>
            <a:r>
              <a:rPr lang="zh-CN" altLang="en-US" sz="2000">
                <a:solidFill>
                  <a:schemeClr val="tx1"/>
                </a:solidFill>
              </a:rPr>
              <a:t>内容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2670" y="4642485"/>
            <a:ext cx="10923905" cy="22948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1. 准备一个batch的prompts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2. 将这个batch的prompts喂给Actor Model，让它生成对应的responses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3. 把prompt+responses喂给Critic/Reward/Reference模型，让它生成用于计算actor/critic loss的数据，按照强化学习的术语，我们称这些数据为经验</a:t>
            </a:r>
            <a:r>
              <a:rPr lang="en-US" sz="2000">
                <a:solidFill>
                  <a:schemeClr val="tx1"/>
                </a:solidFill>
              </a:rPr>
              <a:t> (</a:t>
            </a:r>
            <a:r>
              <a:rPr sz="2000">
                <a:solidFill>
                  <a:schemeClr val="tx1"/>
                </a:solidFill>
              </a:rPr>
              <a:t>experiences</a:t>
            </a:r>
            <a:r>
              <a:rPr lang="en-US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4. 利用收集到的经验，计算ppo-epochs次lo</a:t>
            </a:r>
            <a:r>
              <a:rPr lang="en-US" sz="2000">
                <a:solidFill>
                  <a:schemeClr val="tx1"/>
                </a:solidFill>
              </a:rPr>
              <a:t>s</a:t>
            </a:r>
            <a:r>
              <a:rPr sz="2000">
                <a:solidFill>
                  <a:schemeClr val="tx1"/>
                </a:solidFill>
              </a:rPr>
              <a:t>s，更新ppo-epochs次Actor和Critic模型</a:t>
            </a:r>
            <a:endParaRPr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421068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3665" y="1900555"/>
            <a:ext cx="5969635" cy="461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3665" y="1415415"/>
            <a:ext cx="596900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Model </a:t>
            </a:r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567" b="5857"/>
          <a:stretch>
            <a:fillRect/>
          </a:stretch>
        </p:blipFill>
        <p:spPr>
          <a:xfrm>
            <a:off x="2583180" y="1403350"/>
            <a:ext cx="686244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1071816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485" y="116205"/>
            <a:ext cx="6788150" cy="3190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3850" y="3306445"/>
            <a:ext cx="6788785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1409065"/>
            <a:ext cx="7259955" cy="4612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7910" y="1668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 policy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/>
              <a:t>hy ppo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重要性</a:t>
            </a:r>
            <a:r>
              <a:rPr lang="zh-CN" altLang="en-US"/>
              <a:t>采样？</a:t>
            </a:r>
            <a:endParaRPr lang="zh-CN" altLang="en-US"/>
          </a:p>
          <a:p>
            <a:r>
              <a:rPr lang="zh-CN" altLang="en-US"/>
              <a:t>每个公式的</a:t>
            </a:r>
            <a:r>
              <a:rPr lang="zh-CN" altLang="en-US"/>
              <a:t>原因？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 Score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87425" y="4658360"/>
            <a:ext cx="10398125" cy="168592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仅格式正确</a:t>
            </a:r>
            <a:r>
              <a:rPr lang="en-US" altLang="zh-CN" sz="1800">
                <a:solidFill>
                  <a:schemeClr val="tx1"/>
                </a:solidFill>
              </a:rPr>
              <a:t>score=0.1</a:t>
            </a:r>
            <a:r>
              <a:rPr lang="zh-CN" altLang="en-US" sz="1800">
                <a:solidFill>
                  <a:schemeClr val="tx1"/>
                </a:solidFill>
              </a:rPr>
              <a:t>：包含&lt;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&gt;(.*?)&lt;/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&gt;&lt;answer&gt;(.*?)&lt;/answer&gt;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格式和结果都正确</a:t>
            </a:r>
            <a:r>
              <a:rPr lang="en-US" altLang="zh-CN" sz="1800">
                <a:solidFill>
                  <a:schemeClr val="tx1"/>
                </a:solidFill>
              </a:rPr>
              <a:t>score=1: equation</a:t>
            </a:r>
            <a:r>
              <a:rPr lang="zh-CN" altLang="en-US" sz="1800">
                <a:solidFill>
                  <a:schemeClr val="tx1"/>
                </a:solidFill>
              </a:rPr>
              <a:t>中用到的数字和数据集中</a:t>
            </a:r>
            <a:r>
              <a:rPr lang="en-US" altLang="zh-CN" sz="1800">
                <a:solidFill>
                  <a:schemeClr val="tx1"/>
                </a:solidFill>
              </a:rPr>
              <a:t>num</a:t>
            </a:r>
            <a:r>
              <a:rPr lang="zh-CN" altLang="en-US" sz="1800">
                <a:solidFill>
                  <a:schemeClr val="tx1"/>
                </a:solidFill>
              </a:rPr>
              <a:t>中一致；</a:t>
            </a:r>
            <a:r>
              <a:rPr lang="en-US" altLang="zh-CN" sz="1800">
                <a:solidFill>
                  <a:schemeClr val="tx1"/>
                </a:solidFill>
              </a:rPr>
              <a:t>equation</a:t>
            </a:r>
            <a:r>
              <a:rPr lang="zh-CN" altLang="en-US" sz="1800">
                <a:solidFill>
                  <a:schemeClr val="tx1"/>
                </a:solidFill>
              </a:rPr>
              <a:t>计算结果和数据集中</a:t>
            </a:r>
            <a:r>
              <a:rPr lang="en-US" altLang="zh-CN" sz="1800">
                <a:solidFill>
                  <a:schemeClr val="tx1"/>
                </a:solidFill>
              </a:rPr>
              <a:t>target</a:t>
            </a:r>
            <a:r>
              <a:rPr lang="zh-CN" altLang="en-US" sz="1800">
                <a:solidFill>
                  <a:schemeClr val="tx1"/>
                </a:solidFill>
              </a:rPr>
              <a:t>一致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5735" y="1584325"/>
            <a:ext cx="62611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775"/>
            <a:ext cx="10515600" cy="4351338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因为reward model只能对一个句子打分，但我们需要每一个token的分数，所以引入KL散度（</a:t>
            </a:r>
            <a:r>
              <a:rPr lang="en-US" altLang="zh-CN" sz="2400">
                <a:solidFill>
                  <a:schemeClr val="tx1"/>
                </a:solidFill>
              </a:rPr>
              <a:t>actor</a:t>
            </a:r>
            <a:r>
              <a:rPr lang="zh-CN" altLang="en-US" sz="2400">
                <a:solidFill>
                  <a:schemeClr val="tx1"/>
                </a:solidFill>
              </a:rPr>
              <a:t> model和critic model的偏移程度）</a:t>
            </a:r>
            <a:r>
              <a:rPr lang="en-US" altLang="zh-CN" sz="2400">
                <a:solidFill>
                  <a:schemeClr val="tx1"/>
                </a:solidFill>
              </a:rPr>
              <a:t>K1</a:t>
            </a:r>
            <a:r>
              <a:rPr lang="zh-CN" altLang="en-US" sz="2400">
                <a:solidFill>
                  <a:schemeClr val="tx1"/>
                </a:solidFill>
              </a:rPr>
              <a:t>估计，无偏但方差</a:t>
            </a:r>
            <a:r>
              <a:rPr lang="zh-CN" altLang="en-US" sz="2400">
                <a:solidFill>
                  <a:schemeClr val="tx1"/>
                </a:solidFill>
              </a:rPr>
              <a:t>较大</a:t>
            </a: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KL散度是每一个token都有一个分数，这样再在最后一个token上叠加整个句子的reward分数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514600"/>
            <a:ext cx="170624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0275" y="4010025"/>
            <a:ext cx="63627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Advantage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8760"/>
            <a:ext cx="10515600" cy="80073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sz="2400">
                <a:solidFill>
                  <a:schemeClr val="tx1"/>
                </a:solidFill>
              </a:rPr>
              <a:t>直接用reward的话不同轨迹方差会</a:t>
            </a:r>
            <a:r>
              <a:rPr lang="zh-CN" sz="2400">
                <a:solidFill>
                  <a:schemeClr val="tx1"/>
                </a:solidFill>
              </a:rPr>
              <a:t>比较</a:t>
            </a:r>
            <a:r>
              <a:rPr sz="2400">
                <a:solidFill>
                  <a:schemeClr val="tx1"/>
                </a:solidFill>
              </a:rPr>
              <a:t>大，为了训练稳定，引入优势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0" y="357505"/>
            <a:ext cx="45148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180590"/>
            <a:ext cx="7521575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81050" y="1863725"/>
            <a:ext cx="10382250" cy="80137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Actor </a:t>
            </a:r>
            <a:r>
              <a:rPr lang="en-US" sz="2400">
                <a:solidFill>
                  <a:schemeClr val="tx1"/>
                </a:solidFill>
              </a:rPr>
              <a:t>loss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910" y="3095625"/>
            <a:ext cx="10277475" cy="256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378"/>
          <a:stretch>
            <a:fillRect/>
          </a:stretch>
        </p:blipFill>
        <p:spPr>
          <a:xfrm>
            <a:off x="2390775" y="1800860"/>
            <a:ext cx="8178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140"/>
            <a:ext cx="10515600" cy="78676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Critic </a:t>
            </a:r>
            <a:r>
              <a:rPr lang="en-US" sz="2400">
                <a:solidFill>
                  <a:schemeClr val="tx1"/>
                </a:solidFill>
              </a:rPr>
              <a:t>loss: MSE</a:t>
            </a:r>
            <a:endParaRPr 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9620" y="1231900"/>
            <a:ext cx="5928995" cy="112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585" y="2480310"/>
            <a:ext cx="1055306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GRPO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494155"/>
            <a:ext cx="8177530" cy="3869690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3"/>
            </p:custDataLst>
          </p:nvPr>
        </p:nvSpPr>
        <p:spPr>
          <a:xfrm>
            <a:off x="838200" y="553212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PPO 中的值函数通常是一个与策略模型大小相当的模型，这带来了显著的内存和计算负担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1800">
                <a:solidFill>
                  <a:schemeClr val="tx1"/>
                </a:solidFill>
                <a:sym typeface="+mn-ea"/>
              </a:rPr>
              <a:t>此外通常只有最后一个 token 会被奖励模型赋予奖励分数，这可能使得值函数的训练变得复杂。GRPO 则通过一次性对同一个 prompt 采样多条回答（一个 “Group”）并进行组内比较，不再需要显式的价值函数；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9355"/>
          <a:stretch>
            <a:fillRect/>
          </a:stretch>
        </p:blipFill>
        <p:spPr>
          <a:xfrm>
            <a:off x="0" y="2426335"/>
            <a:ext cx="7829550" cy="347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31670"/>
            <a:ext cx="4609465" cy="37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3705" y="2426335"/>
            <a:ext cx="541972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8605" y="1473200"/>
            <a:ext cx="58223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1584325"/>
            <a:ext cx="10370820" cy="46443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Reward Score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2575" y="1584325"/>
            <a:ext cx="908748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</a:t>
            </a:r>
            <a:r>
              <a:rPr lang="en-US" altLang="zh-CN"/>
              <a:t>Advantage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6355" y="495935"/>
            <a:ext cx="413385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6600" y="2305050"/>
            <a:ext cx="81788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Loss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1511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710" y="3710305"/>
            <a:ext cx="10724515" cy="1038225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5"/>
            </p:custDataLst>
          </p:nvPr>
        </p:nvSpPr>
        <p:spPr>
          <a:xfrm>
            <a:off x="1676400" y="514223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GRPO使用的是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K3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估计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散度，相对于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更加稳定同样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无偏，且恒大于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DPO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136015"/>
            <a:ext cx="11544300" cy="4227195"/>
          </a:xfrm>
          <a:prstGeom prst="rect">
            <a:avLst/>
          </a:prstGeom>
        </p:spPr>
      </p:pic>
      <p:sp>
        <p:nvSpPr>
          <p:cNvPr id="7" name="内容占位符 2"/>
          <p:cNvSpPr/>
          <p:nvPr>
            <p:custDataLst>
              <p:tags r:id="rId3"/>
            </p:custDataLst>
          </p:nvPr>
        </p:nvSpPr>
        <p:spPr>
          <a:xfrm>
            <a:off x="647700" y="5561330"/>
            <a:ext cx="11040110" cy="93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没有 RL 循环，只有偏好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：</a:t>
            </a:r>
            <a:r>
              <a:rPr sz="2000">
                <a:solidFill>
                  <a:schemeClr val="tx1"/>
                </a:solidFill>
                <a:sym typeface="+mn-ea"/>
              </a:rPr>
              <a:t>DPO 避免了 PPO 的迭代 RL 循环。它直接基于人类偏好数据利用一个巧妙的损失函数对 LLM 进行优化。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</a:t>
            </a:r>
            <a:endParaRPr lang="en-US" altLang="zh-CN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1. 收集偏好数据&lt;prompt, chosen, rejected&gt;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2. 从Policy model和Reference model 获得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 </a:t>
            </a:r>
            <a:r>
              <a:rPr sz="2000">
                <a:solidFill>
                  <a:schemeClr val="tx1"/>
                </a:solidFill>
                <a:sym typeface="+mn-ea"/>
              </a:rPr>
              <a:t>chosen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和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</a:t>
            </a:r>
            <a:r>
              <a:rPr sz="2000">
                <a:solidFill>
                  <a:schemeClr val="tx1"/>
                </a:solidFill>
                <a:sym typeface="+mn-ea"/>
              </a:rPr>
              <a:t>rejected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的logits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3. 计算loss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4. 更新policy model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863" b="15514"/>
          <a:stretch>
            <a:fillRect/>
          </a:stretch>
        </p:blipFill>
        <p:spPr>
          <a:xfrm>
            <a:off x="1254125" y="3234055"/>
            <a:ext cx="968375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002155"/>
            <a:ext cx="6128385" cy="379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87830"/>
            <a:ext cx="3072130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7750" y="1584325"/>
            <a:ext cx="6064250" cy="42144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Loss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4325"/>
            <a:ext cx="12192000" cy="99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33065"/>
            <a:ext cx="103886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PPO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epoch=1</a:t>
            </a:r>
            <a:r>
              <a:rPr lang="zh-CN" altLang="en-US"/>
              <a:t>，</a:t>
            </a:r>
            <a:r>
              <a:rPr lang="en-US" altLang="zh-CN"/>
              <a:t>ppo-epoch=3</a:t>
            </a:r>
            <a:r>
              <a:rPr lang="zh-CN" altLang="en-US"/>
              <a:t>（运行</a:t>
            </a:r>
            <a:r>
              <a:rPr lang="en-US" altLang="zh-CN"/>
              <a:t>1</a:t>
            </a:r>
            <a:r>
              <a:rPr lang="zh-CN" altLang="en-US"/>
              <a:t>轮，采样一个</a:t>
            </a:r>
            <a:r>
              <a:rPr lang="en-US" altLang="zh-CN"/>
              <a:t>batch</a:t>
            </a:r>
            <a:r>
              <a:rPr lang="zh-CN" altLang="en-US"/>
              <a:t>训练</a:t>
            </a:r>
            <a:r>
              <a:rPr lang="en-US" altLang="zh-CN"/>
              <a:t>3</a:t>
            </a:r>
            <a:r>
              <a:rPr lang="zh-CN" altLang="en-US"/>
              <a:t>次）和</a:t>
            </a:r>
            <a:r>
              <a:rPr lang="en-US" altLang="zh-CN"/>
              <a:t>epoch=3</a:t>
            </a:r>
            <a:r>
              <a:rPr lang="zh-CN" altLang="en-US"/>
              <a:t>，</a:t>
            </a:r>
            <a:r>
              <a:rPr lang="en-US" altLang="zh-CN"/>
              <a:t>ppo-epoch=1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运行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轮，采样一个</a:t>
            </a:r>
            <a:r>
              <a:rPr lang="en-US" altLang="zh-CN">
                <a:sym typeface="+mn-ea"/>
              </a:rPr>
              <a:t>batch</a:t>
            </a:r>
            <a:r>
              <a:rPr lang="zh-CN" altLang="en-US">
                <a:sym typeface="+mn-ea"/>
              </a:rPr>
              <a:t>训练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次）的效果类似，所以有的训练框架，比如</a:t>
            </a:r>
            <a:r>
              <a:rPr lang="en-US" altLang="zh-CN">
                <a:sym typeface="+mn-ea"/>
              </a:rPr>
              <a:t>verl</a:t>
            </a:r>
            <a:r>
              <a:rPr lang="zh-CN" altLang="en-US">
                <a:sym typeface="+mn-ea"/>
              </a:rPr>
              <a:t>会默认ppo-epoch=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8995" y="3018790"/>
            <a:ext cx="3935730" cy="341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34845" y="3018790"/>
            <a:ext cx="399415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923415"/>
            <a:ext cx="4363720" cy="253301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收集人类偏好数据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给生成的回答直接打分或者排序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2055" y="1708785"/>
            <a:ext cx="6752590" cy="410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980" y="1292225"/>
            <a:ext cx="66744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的</a:t>
            </a:r>
            <a:r>
              <a:rPr lang="zh-CN" altLang="en-US"/>
              <a:t>效果依赖</a:t>
            </a:r>
            <a:r>
              <a:rPr lang="en-US" altLang="zh-CN"/>
              <a:t>base model</a:t>
            </a:r>
            <a:r>
              <a:rPr lang="zh-CN" altLang="en-US"/>
              <a:t>的</a:t>
            </a:r>
            <a:r>
              <a:rPr lang="zh-CN" altLang="en-US"/>
              <a:t>能力：</a:t>
            </a:r>
            <a:r>
              <a:rPr lang="en-US" altLang="zh-CN"/>
              <a:t>3b</a:t>
            </a:r>
            <a:r>
              <a:rPr lang="zh-CN" altLang="en-US"/>
              <a:t>的可以收敛，</a:t>
            </a:r>
            <a:r>
              <a:rPr lang="en-US" altLang="zh-CN"/>
              <a:t>1.5b</a:t>
            </a:r>
            <a:r>
              <a:rPr lang="zh-CN" altLang="en-US"/>
              <a:t>收敛不了；但是</a:t>
            </a:r>
            <a:r>
              <a:rPr lang="en-US" altLang="zh-CN"/>
              <a:t>PPO 1.5b</a:t>
            </a:r>
            <a:r>
              <a:rPr lang="zh-CN" altLang="en-US"/>
              <a:t>也可以</a:t>
            </a:r>
            <a:r>
              <a:rPr lang="zh-CN" altLang="en-US"/>
              <a:t>收敛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42025" y="2780030"/>
            <a:ext cx="3902075" cy="330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1700" y="2780030"/>
            <a:ext cx="3879850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195070"/>
            <a:ext cx="1061339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max </a:t>
            </a:r>
            <a:r>
              <a:rPr lang="zh-CN" altLang="en-US"/>
              <a:t>response length越大，模型在生成时越会</a:t>
            </a:r>
            <a:r>
              <a:rPr lang="zh-CN" altLang="en-US"/>
              <a:t>倾向于输出更长的序列。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会影响初始效果，但经过训练后</a:t>
            </a:r>
            <a:r>
              <a:rPr lang="en-US" altLang="zh-CN">
                <a:sym typeface="+mn-ea"/>
              </a:rPr>
              <a:t>GRPO</a:t>
            </a:r>
            <a:r>
              <a:rPr lang="zh-CN" altLang="en-US">
                <a:sym typeface="+mn-ea"/>
              </a:rPr>
              <a:t>的效果主要受</a:t>
            </a:r>
            <a:r>
              <a:rPr lang="en-US" altLang="zh-CN">
                <a:sym typeface="+mn-ea"/>
              </a:rPr>
              <a:t>base model</a:t>
            </a:r>
            <a:r>
              <a:rPr lang="zh-CN" altLang="en-US">
                <a:sym typeface="+mn-ea"/>
              </a:rPr>
              <a:t>限制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25210" y="2998470"/>
            <a:ext cx="4913630" cy="334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4910" y="2998470"/>
            <a:ext cx="4940300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number of generation (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query</a:t>
            </a:r>
            <a:r>
              <a:rPr lang="zh-CN" altLang="en-US">
                <a:sym typeface="+mn-ea"/>
              </a:rPr>
              <a:t>对应生成的</a:t>
            </a:r>
            <a:r>
              <a:rPr lang="en-US" altLang="zh-CN">
                <a:sym typeface="+mn-ea"/>
              </a:rPr>
              <a:t>response</a:t>
            </a:r>
            <a:r>
              <a:rPr lang="zh-CN" altLang="en-US">
                <a:sym typeface="+mn-ea"/>
              </a:rPr>
              <a:t>的数量），对最终效果的影响不大（不同</a:t>
            </a:r>
            <a:r>
              <a:rPr lang="en-US" altLang="zh-CN">
                <a:sym typeface="+mn-ea"/>
              </a:rPr>
              <a:t>number of generation</a:t>
            </a:r>
            <a:r>
              <a:rPr lang="zh-CN" altLang="en-US">
                <a:sym typeface="+mn-ea"/>
              </a:rPr>
              <a:t>收敛的</a:t>
            </a:r>
            <a:r>
              <a:rPr lang="en-US" altLang="zh-CN">
                <a:sym typeface="+mn-ea"/>
              </a:rPr>
              <a:t>steps</a:t>
            </a:r>
            <a:r>
              <a:rPr lang="zh-CN" altLang="en-US">
                <a:sym typeface="+mn-ea"/>
              </a:rPr>
              <a:t>和收敛后的最终</a:t>
            </a:r>
            <a:r>
              <a:rPr lang="en-US" altLang="zh-CN">
                <a:sym typeface="+mn-ea"/>
              </a:rPr>
              <a:t>reward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相近的）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5885" y="3619500"/>
            <a:ext cx="2871470" cy="245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23305" y="3619500"/>
            <a:ext cx="2862580" cy="2456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18180" y="3619500"/>
            <a:ext cx="2905125" cy="2456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8140" y="3619500"/>
            <a:ext cx="2860040" cy="2455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应用chat template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8985" y="0"/>
            <a:ext cx="7613015" cy="451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185" y="4515485"/>
            <a:ext cx="7536815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6073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</a:t>
            </a:r>
            <a:r>
              <a:rPr lang="zh-CN" altLang="en-US" sz="2000">
                <a:solidFill>
                  <a:schemeClr val="tx1"/>
                </a:solidFill>
              </a:rPr>
              <a:t>ncode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9130" y="959485"/>
            <a:ext cx="7073900" cy="4737100"/>
            <a:chOff x="7038" y="1511"/>
            <a:chExt cx="11140" cy="746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038" y="1511"/>
              <a:ext cx="11140" cy="74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97" y="4011"/>
              <a:ext cx="10409" cy="15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62775" y="336550"/>
            <a:ext cx="4277995" cy="6185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457200"/>
            <a:r>
              <a:rPr lang="zh-CN" altLang="en-US"/>
              <a:t>             Input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Pretrained LLM (base model)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Last hidden state (T x H)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Linear Layer (value head: H 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Sequence of values (T,)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Pick EOS token's value (→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Normalize reward (optional)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  Final Reward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  <p:custDataLst>
              <p:tags r:id="rId1"/>
            </p:custDataLst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1260" y="0"/>
            <a:ext cx="5920740" cy="6858000"/>
            <a:chOff x="9876" y="0"/>
            <a:chExt cx="9324" cy="108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876" y="0"/>
              <a:ext cx="9324" cy="10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0497" y="506"/>
              <a:ext cx="8079" cy="1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04" y="7286"/>
              <a:ext cx="8096" cy="12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1018" y="8959"/>
              <a:ext cx="8097" cy="1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 Loss </a:t>
            </a:r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361440"/>
            <a:ext cx="9461500" cy="445135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Direct score: MSE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Rank level</a:t>
            </a:r>
            <a:r>
              <a:rPr lang="zh-CN" altLang="en-US" sz="2400">
                <a:solidFill>
                  <a:schemeClr val="tx1"/>
                </a:solidFill>
              </a:rPr>
              <a:t>：pair-wise loss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D：人工对答案进行排序的数据集；x：数据集D中的问题；K：每个问题对应的答案数量；yw和yl：问题x对应的K个答案中的两个，且yw的排序比yl高，由于是一对，也称 pairwise； rθ(x,y)：需要训练的 RM 模型，对于输入的一对x和y得到的标量分数；θ：RM 模型需要优化的参数。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6180" y="1957070"/>
            <a:ext cx="6652895" cy="861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2931795"/>
            <a:ext cx="10116185" cy="35439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mw5N2JtVjNmU2h6WDN0MGZTQXBQU0JXWDN0dmJHUjlLSE5mZTNSOUlDa3JYR0ZzY0doaElDaFNYM3QwZlN0Y1oyRnRiV0VnVmw5N2IyeGtmU2h6WDN0MEt6RjlJQ2t0SUZaZmUyOXNaSDBvYzE5N2RIMGdLU0FwSUZ4ZCIsCgkiTGF0ZXhJbWdCYXNlNjQiIDogImlWQk9SdzBLR2dvQUFBQU5TVWhFVWdBQUIxSUFBQUJUQkFNQUFBRFhaVmlPQUFBQU1GQk1WRVgvLy84QUFBQUFBQUFBQUFBQUFBQUFBQUFBQUFBQUFBQUFBQUFBQUFBQUFBQUFBQUFBQUFBQUFBQUFBQUFBQUFBdjNhQjdBQUFBRDNSU1RsTUFFTjN2elhaRW1hdUp1eUptVkRMOFpwcFdBQUFBQ1hCSVdYTUFBQTdFQUFBT3hBR1ZLdzRiQUFBZ0FFbEVRVlI0QWMxZGVZeHNXVm0vMWEvMzZ1M05ESW9zVnZObTFCSFJlc3dNaTJ5M21SbHhHTlJxRmhPSkNWVVJBNG9tOVVBTWt5QlVPek1pd2FWZm1DREdQNmhtSUlKR3JEWVRBZ0dTYW5FQndhUWVpMEdOb1lwQTBKQm9QYm9lOEdhOWZ0L1p0M3Z2dVV2M3V6ZnYxVDNMZDc1enpuZCszem5mK2M2OXQ0UGd4Szh2ZDd5cXFML0lpK3owaWRaLzNLL09oNDc4NklwU2VjcXphRFduVmQ1WHZQN3RxU0tTZkh0cGdzaU0rMHNoTytYUzdOQ3ZVUFBBais2MHFYb3Y5S3R4N2hFL3VvSlUzdklzV005cEZmY1ZiNGIyVkJCSnZyMDBRV1RHTTBnaE0rbitFNTVGcnJ1eTVVbDVxbVRMMGNTdnZscnpwWDZFeGFpODVWbXNtdE1xN1MzZURBMnFIcEs4ZTJtQ3lJeG5rRUpXMHRXbzQxbWtIajdEay9KVXlRYmY5NjN1b2VOVG1Hcjg1ZW5iN0d0TDV5OWUvM1pXRDBuK3ZUUkJaTWI5cFpDVnN2V1lkNG5wYVNEZHV6V01jRDQ2OGkyeUVaM0NWSk5CbnI3dHZwWjBHY1Nib1psVlExS0dYcG9na3ZIcm9sdHV1dlBPTzgvZEdFYTdRaGJ0Nk5aemQ5NTVZL2c5a1pJM3NCeGQ5QzY2SHUxNDA4WVRsdHloL1lmanF6Snp4bGZNbE5MamhqenZpNVJyZHRQdlRVcXYwR1JZYTg0QUduZmVmdTdXU0tKaklab0JpbTYvVllHUVdTNG1ua1c4TVN3Y3lZV1JWQ0VRQ1ZCMTVWQmZFSDF1c3NTcklpVnZvSi9GemRJdlhsOFFsTnVobGVqQXYrc3IwWjQvY1Q1S1E1NXk4RmpvWGZuWStwZGFsRlgrUUpTYTQ0bDdJc2t2a0VtOGZpd0pWVkVrVlFoRUFsUUw3NytmaXZtanZ5dDNXVzlza2JTNzM1NUJPRTdTeGVpN3puUjM0bHoyT2RsbVZHNkh1cEdVaWwyWG1kS1V5NHlaVlU3Y2xPZS8zUE5oSEtuWnU5LzJ0bnZlOHlBR2Y3cWNpdUs1dlBZZUNvNUgvdkNWZ21qeHJWaDFkT1VqaHlMSkw1Qk52SDQ4a2Fvb2txb0VJZ1ZVMTRPUWp6dWFHR3I3a1BUM1dsS3V5UFgrdXp6Z1g0OTgvY1RKalNtdlE3WFFmNXNOYlJyNitvbVQyeCtmNjVEbkVvemVzMm1KamRkQStCWHhwVXZLcVlWUWpYSEkvR1JJZWxhV1NZMjBKYU40L2R0ZkFwSXFBeUlGVkFzZzVVY05LV3hHWmF4dlFTdmJ6cTE5YkRRalg3UzhEczFuMnpvdlJOdjVXdXhieWlGUDdPeEZYdjViRU9ud3lJbmQyMUNMdVhwR3lyYlZ1K0tNNHZYbUd3VEZrVlFaRUNtZ3dxM0haVU1LODVIMzRZUlJVbzJ1V1RPQW1tdUh6MGpNMlpuK0tlVjFhR1FoTXJrVllRYi9VekluWjY1TG5zc3dlaE5CRGJiUTR5SnlVb0V1VkdueWJ1V1pJYktLMTZ3MFBsNGNTZFVCa1FSVkhRUnZiaWMzbzB2eFl2RE9hVVFYdkdtUmNLMGM4N2UwRHRVaTZUWHg2c2hJVVJxdkF0bUlYUEk4QTl0VXlXVWV4dEpjN21SdVNhRWhWTEpsOE1velFXUVdyMUZuUXJRNGtxb0RJZ1ZVSUhoemc5Z3V4VGV5Yncxb2duQXhxNW5OV283alZsYUhscTBaTEs1R2xqNlh6VnBPNFdabHUrUUphcU80ekRlZzZ6dFd1WklUWUd0a3prZ0xlVFpMbWNXYm9SL0ZrVlFaRUNtZ0NpMlRxUmFXTWR3YldaZWtZRnpLVWg2VTFhRnBScHNnV0U5ZldqNlhmOGx6eW5NVVJhclhxeG41NzF2V2N2cjJZUmszeCtuNlBGTnNadkZtME5UaVNLb01pQlJRdFN4M3dGSXBKdFJxMWlVSnZPdm5NNHhHTEdsWkhScGt0UW1DcG1LSk9wdTNrZVdBMXVEZ2xPZStiaEJCMVBzSWUrcE5xVGNFVGV4ZFBhbG51aVQxYkhjc3UzamRmRnlweFpGVUhSQkpVTUhvR3Z1eGFTbkdiL1k1Y3lHUEI5RWVxSkk2NUZ6RDdOclVsTFlKWVRVVHcrc0YzTU5PZWNMVWYxbXBwQTlhcEVRVGcrT2NyblowWWwzUU9HK2tkVnVqWnBFYzRuV3hjYWNWUjFKMVFDUkJCYU5yeks3TmJYZi9zNlVPek4xTWF2R2E2aDFKcFk0bEtLbERxOWIyUGJaR250RklNd3JXMGdnNEo4ZmRKVTkwZkJ3b3RHMklieW54cE9Bb3pRQ0lLYnhpMUFsUEd1VFIrUnppaldtUUk3azRrdnJsYUVXT1hwb2drdkVSUE9hZ2RYWWhzNHBweFZta1puQjEwWmhwKytZR3lDVHdpcGZVb1ViMjlXODViYU5hUUZPZDhsd0RyVkV0MFI3RUoxNUNDb0s4bW9wMWJtdDF0RTJQcEpZYkU4a2gzaGhPcnVUQ1NLb09pQ1NvdWlCNXJiTkR3eGpXTXIwakMxSDIwOFZ1S1o3TGtqclV6bjY4dXhpbHVGWUthS3BUbnZweGFoQU1ZQ3dQUFljb3I2WmFSNDExd3hqMnF6K0hlUDBZRTZyQ1NLb09pQ1NvaGpDNm1zVTBZSStuWlJDTWczUXU0M01QeUdJelJ4bTc2cEk2MVBUR3ZHeENtcDRVMEZTblBQSGhlRmw3Z0c1dkxhN21tZUc4bW1vZE5hN09OUGlZOWNURTg0ZzNocFVqdVRDU0tnUWlBYXBOR04ySjB0bjFVa3pRWUpwamZWek5zUTRyTFdmQmNqcTBrYlkrMmhYam1uYlJsU3pTQ21pcVU1NE5mVGVGU3FUdlpFVE5kaUN2cGdaUWlXYnVqaCszbWFlbTVCSnZLbGRCVUJoSkZRS1JBSlY1UG5hOTRWOFN2YzhXNktXQTFzVnR6UjlucnVJc3Jad09MZVdaTlViR0RzNXNaUUZOZGNwenJKK3c0UmJTZTgrUlcxTkQvUUMrRmg2WTNmU0k1eEt2QjE5R1VoaEpGUUtSQUpWNVBwYnJjTXlXWVo2SHhXRk5tTmljc3FhVTA2Rk4vMmNJWkFPSCttb2pNMWlvZ0tZNjVkblRuM1RBbnB0UGhscHQ0QW01TmJXbFR3LzVUdDl6aVpjM1BmMWVHRWtWQXBFQWxYRStsdXR3ekJZZCtCM3N4TlNVcHViSlRDVjNFNVRUb2E1MlVPbXV5VXFkU3prUnpxK3BibmsyOWVQVUtXanFudFdvbUlUY21ycXZIOERuTzMzUEpkNllucmlTaXlLcFFpQVNvRExPeDNJZGp0bXlXc216elF2MnRkTkJtNnRYU2prZDZ1Zllad2ZMNXRHMDBlRDhtdXFVWncwMGMwZXBBblRJMzd1VFcxUDcrdVk0MytsN0x2RXFYVTBMRmtWU2hVQWtRR1djajdYTGVPRXRDT1pkRzZhbnZhYzVlL2trUWNpalBBdVp5YStjRHJVYysremE1eCtNYnZ1QVdaOFNoNnFWbUIzMDB0UW4zUnZlOHNlbU85VXB6M1hRVk1XRmhRNGx6ZGRqTjBCSlNkWFUvNzVqOWhNZHBRQVBqalMzMVVLZUY5NkNJSmQ0ZVFzODdrV1JWQ0VRQ1ZEcDUyTjFmL01wVVY2YmtlMFIvQTRNY1RNNjdzUVhuR1pBV2l5WGNqcGtQWVllQkJ1REtEcG5mZkJBYlFlOHpESlI0MmJZUjFQL0U2UVVSbGNQOWJJdWVRYjR4WWVPcEZ1RjZKR01wb1RTTlBXcndDMjZJcHR4SStmWGhYUWVoaTlkWEpYaERLRmM0czNBdnlpU0tnUWlBU3FjaWFVYkl0L2htQzNDcnExeks5RWpYd3FDenpRVHZKT2IycHNoTmxldmxGSTZCQ00xTVd2clJ4L2JDdXFmVlpjeGt5UkZWVHcwOVN2UjdGZURXdHNVaEVPZStNRWdWV2VDdnU2VU5kdG14Rk0wOVFiZ0RaZVlieGVFUmc0aFdTNzUrVTdmYzRyWDZFSkN0Q2lTcWdRaUFTb1F2TFNaeHVwTFZBbVNTTXZxVzNac3JYVTh3VkpKTHpQT1JRSVBhUlVrNUpmUklkaW5tRFhjRVAwTVNVcDZlN2VaYkpLa2ErcW5vdGtscUtYZU1oalo4Z1NxQml4NnNwWFE1RmxIUnROQ3lacTZHSUlVOGNMVzRIWG1VWHJINTFPVVdXdzl3eXJPR2NBOXAzZ1ZEaW5Cd2tpQ1RoYldpcHk5TkVFazRxRXljd2JoVG9vSVBMTUgwYlpCT1IreHZ3Y3hraXU0UVFJZW1aeVBqV3VNeXVqUXFuMjAyMkova0dOTldWRzBlaUd5bi93SWZxcW13cDdrZzRUbjlmd0ZwN3RvRmJZOElYMnNIWi91UjlIdlUyS3YzMlJOQmRiMDRuRHQ3M0d1MmxIakdXV3E0QVFlOTV6aTllRE1TQW9qS1N4QkszTDIwZ1NSaUxlVThjNTNPT1lRWUdoNWNmZTVXM0krL3FVNjJIZzVlR1ZOS3FORFp5d3Y3akwvQ0dEUTJvMXRVYzh5SlRUU1ZFM3RjNk1DbkVWa05kdGdtbURMRXhqMzFPUFVWMmY4aUdpaXB1STJqVjdzbWFlYWZMWVNqeG92OG03bFBIM1BLVjVlYS9xOU1KSXFCQ0lCS3BpTGhjMDVUZGhFcG90SG9URGZZUXdXK1ZIalNoai9FQlI4RXU1UVljS0NQL3FHdU91M2JHSklLYU5EbTN4TkV6VjArVm52QTlZa0pHaUNkdktUeTJtYUN2amFZOHlhMUhtd3dnYkVraWVTTmFXSFlRTVU5VVdzcU44dFVWT25nSWt2YnRXL0Z2STkwb29jTkR4cTNHTjFiRWlkOWF1VlVlVVVyMzhkYmlUNWw2OFNpQVNvK3NwdXA3V2RvVE1KcExBaE54YWVlZTYyR3FoN0s0TUZyQ1FkSXlrSWFnQ1h1TXVvaEpidGw5Q2hJWjlZUkhOYXpPZ0ZEK3VPU0RRRDQrUW5tOUkwZFYvS3BrMGJNRWNQeld4NVFzMTRuTHFOTGFqLzcrZkNLUG9ZQnYydlJFMXRNclVIYTN5YnNHekl3enZZZlFrSnpIcy9acXczTEtkNGRTWkpNU2VTa2dxWWVSVUNrUURWU0g3Zkx1ZmhtTm5MQUZaUTA5TXdaVU1PT1dJRnQ4cUJRL3JJU3BTV0dFREV1QTRzYWtnb28wTmQwL202d1RldVhibWkySlZQeldJNlNZcW1nZzRJdjgyUWJ0bW41d2tIVzU2UWpNZXA0bnArMWsrcEoybnFrckFvcm1QZTMvYTI2QWtlTmRKV3daZDFwUUtMZko5QVR2SDZzS1kwVGlUNUY2OFVpQVNvQUhwOGQ5aUlWNklzdmNRdmdwcUxZNC9aaklER2VQY3lMQjBYN1lydUUzQTBBKzZ6V2E4T1BmMjE5OXorWXIydWpYLzY4dytmbTlDMGtiazRMdkdOYTk4MW0zQkd3eWh4KzVDaXFkRHdJODRKL0RhWElOeS9RQkpzZVVJeTJNclJPYnlhRVBoYlh0RDNucVNwWGRHT0d2c2NlSWlOb1JmT25KZHBzQ2JNWUo3Sjc3Vi9lLy85TjhveW1GeUNlRG4zOUxzYlNlbmxCRVdGUUNSQU5RVEpIOUlXNWpzY0U3MlRBZERIaVl4aHFNa3NKbGdJdHZVY05aYTBYcWwwaVdHdkRpRzZEZGNXbHVQTjdpcytlbExaSERkTXgzeHhkYlZoTThGZ0FQcGtUUVYwU2RjM0dOa1hvRVRZSWRYWThvUmtlWnk2Mk9NK1kwTHQ5Wk9rcWNwZmY3eWVZR05OTmd6K0xJbFkrdU5QMzdGdHhnWm9pRWtUMnJhYzR2WHFHQ1VxaWlSc2JhcFduQTZJQktnMm9VMGQwcjJjaDJNTytjRjB6N3JKTThYb1B2QzhMWjVtMytVT3lNN3pUdkhxMEZ0RDljQ004SDdLalNBSlZrdFAycUUwQlpqU0hxM2MrdWI0bG14eWZYYVRKR3NxT0ZXbHVRRzZlUjUyRVV4RGJIbENCUTI1SDRjL0pUVHJ1T3VNUzAzUTFFWGxLdzVyUk4vbTFFa05wTVNNM3JGc3IxSE4waDFBTmRFU1N4Q3Z4azlFYXEyT0NJdEFVU1JWQ0VRQ1ZHQm5NV01uNStHWWtJNE1nSC9RMEVlSktrbGxoNHJLbDNEMDdGQ1QyM0N5R1ExdTRvTHJ6emoxaFpIYmtZUnhJU0ZVTjBHeXBuYmwvZzhmRU1HNVlwVnBpQzFQcUdDc0hLOEJ3ZVB1T3VOU0V6UjFWZlVUTlhlQVEvZXl3aVlVTTBxSWVURVhyS3BtVG1IeG1neHAvTmVNeFp1a2VnMlhteDlKclJDSUJLamsrVmhmK0RNU3V1Q1ZaU01MaHZjNWh2S0M5OUprbG1nYW04UnhjYzhPaGZacFMwTVl4SmFtd3NqTlhtblZhUFpvTThrMFRyTittNnE5Q0xzRVdMaUdiTDZ3NVFsTjZZbTFEU0pRK0ZCcm5pVmJMVGZ4aTJjTmRha2NZeE5hRjVYU0xUNURyQmhWS2pUd1VKT1k5VVJ5WWZFS1Rtb0FIcFRlVmVNMFhCUkpGUUtSQUJXZ2dEb0c4aDZPMldJS1lKZGxnQmlHTjdyeVp6cnBnbUpsMFp4UWVCVjF5a3d4dnc3QkdZYzF3TUlmRHQ5Wk1kWlVITG5vNVIyOUlXM3o0M0JubEowbUkxVlBnOThZUFZjNUdqWk9nOUduZWlqNGc5OEdGc25lQlpwZ3l4UFNRVGt2Qy9xUnNZallzb1dKOGR0SzdiMlpFbm1EckJnNGpzNEx0cUJ4c0t6WHRkSGM1Kzc3eE5OM3FaYUNXV0h4Qmc4Y0NXWTA4TlRmL2gwUTI2NlJDbEVIa3VwcWg1WHdOK3pTQVR3dTU2TVZwd0lpQVNyWUVWSERibDV4RzdnYW55RU5jRzFRdDZFVzBOVVBxTWxUVXgxYzhsVUwrSVg5T2dTTDFzVGsxeGZRYjRrUW93RnJGQy90cFQwNEN0alNXUWloaXVSYVNNbzVmM1NBZ2Jtb1dKMmdxWStCaGh4U1JyWTg2WEhxanFobktCd0JOTW1XYlJEZ1h3V051ZFI5YURCU0c3WUV6endzWFJYMVFLRFBkekt0ODJxeUVSNmJQamtzZUprUjVSU3Y5YkFyNnRQTnZwb0tNNXY3NmhoTngyaUZRQ1JBSmM3SFJqa1B4eHo5dEpIRlVmSXloYm9uUm80bk92YU9QTXYvN3RjaGNOSllMRnQweW9KMEMwcGM0NjUwWkNtYmhiMDVBNDJMdlE0a0t3Z051VkZKVW1FVytGNnd6TmRzVzU3a3pGbzUwOXJVU3FOcHpMVkNWdEtOYllsdHFZcFM2TlRhZkVKRUlUQmlQdW8xNW9oVTgyVFkwWURDNGczTWM0UGxXMjkrSFVoS25WbFlDeHhJaXUyOW96aWVNMUw3TGxFcmJBUWdkSFpZRzBvQ2tRQVY5SlNNYXZ6aG1CUy9iOGhHbGtDc0loWjdwK2l3V1h5cmxIUitIWnB6b0ZNZTUxcENEampNbGRYSDNvcUo2VSsyNXI1WWdCeDNKQldFMnBvekdqcnhjRERsamdOYm5uVFdseHhnSDYwdGZMWnN3YUlMWTl0aS9KVnh0V0ZnTjR3TzFJUXBjTUY0UTZ0UXBjQncwM1lERkJhdnBhbFlFVWhLd1JTbTRPVkEwbnRqZW4vYklTMmkvVllJUkFKVVlHdWpteEVzOHkydHJVVWlqbjNWNjVtYzVLTUJjREJuaWpnMEo4MDhqZkRyVU1OK1NBRm1rdzZyME5xbkJ1STlzSXVpVFVQaGdPSkpaMVFEbGlmS2U2THZ0OGttY1VwT05IWEE2M0xJTXdEdFZheUNCamRKYVhHSGJHVXpTQ2pCOTZ0VHRpNEY4RSs1b0NwaWxlOGJXM21GaE5qbXZQRTh2Ymg0TTJucU5xODMxNzFDSUpLZ0FzR2ozZHRWUFg2NWVpY0x3ZjVoUzhab0NKNGhKMWVIWjRDQk1lRmhkaTlGVS9HTHRPa2Q2dkpEUWRrRTJKdnd5TDYxaFE0V1F0cCt1VWNZV1ZzeEtWVE9TTHNuYVNwQzQwQlNnNm85dkNiMnJTNTVibXE2Q1F1ZCtnS2FRN2FTTndsNWEycnY0b2J1d0lDS2NVWmJGQTh5R1p4SlZGRkxubDFjdktlb3FSVUNrUVFWVE9hb3BPRU9GMm54dXd0WndkZWdJcmkyT1h2SE80U0dBNU5UWnJ4N2RhaHZiK1RtSmRnZG1ocXN2NFcwWDZpUDQyMVVjZlRsYm5HU3BxSzV0U3VMb2FZT3hhVGdrbWNYN1dOeGpYVHIxeUZiUVVvRDNwbzYybHRTNm9IQ3NHOUNKVTArZlZmVWtsZGNYTHdaTkxVd2txb0RJZ21xQVJueUZXdUI0eExPY1llZDlxRmRyUGFiSVF5eWdOOFpmV2VGOU5xeVlqUHdUUEhxa056NEM2NmJFdnJXTTBxRTZJY2VnUFlMQ3huMlFudWlMQTFzT2phL0NrbVNwdUx6OWgxSmk1cmEydU54bHp6N2lpakpxMzdjL1lTRkhMTGx2TmpkVzFPN081dDh1MHlMZ2ltT3JxeSs1bVl5dUlOdHJpN3hKTGU0ZUROcDZvSFpwR3p4Nm9CSWdxcEhwdU9oUG5GbTY1WkpEVE5xeDB6RCtDTDBYd0JxU0paeWxRd3N3RDAxVHNNYnl0bVhIalJPSkhsUnJ3NUo5d1l2Qms0ak1ZdjBaVkJrWStCTmdOSUxMQVdVNllnRithMWhUejQ4Qys5Sm1vckhRQW90aUdJbVYyK1hQRnZVRWNqS2hOb0tDNDVrTkpPU0xtOU5uVzdyRGlYeVpzQWVuQ0NCdHNaZmlscHlvdUxpOWRkVU41SjRTM3p1MVFHUkJGV2JiSEVTRDhkOHVxYlN3QUp4U1kyTE1PQVJ6dWZvTlNLT0xCN0RPMkRmSHY0YWdERHUybFZMaTNEYm8wT09mVlRRbDV2VGNmUzRZS2NGZ1BjQlM0Qzk0S0dXaHljdGlmTmRrcWJDc2lrMWs1Nld5a1hMSlUrUXlZNm9IaVNuNmFZdFcwSEtBdjZhZXJtcGp5WE9LVHRCeXVtN29wYTg1dUxpOWRkVUo1SjRRN3p1TU5CZ0ZTUnJ4ZW1BU0lKcWpPZGphNXBxclRSdlJoQnV2RFc4N1oxYXZ6NytZUGhNcmg2TEg3cHlrV1YrSGUrTHpUMFdSYy81RVEvamZXUENZL3ZTS2hMZmgrRjU0S1RRaTVFTVNJeTlEa1JSTmVEb0VHYlhQbitIL055d3ZvK3EvMFh6NWc2Y2hHMXpOdUtkUUpid2Z6d0Rkb3c3TE96WUMxcnZYZkppOUo2a3FkQWcxVjVFQnhPWExqbUpPTkpab2F3VUFqeitFd1lCVU5xeU5ZcjcvLzNVNGZkMWh4SjVML1o4TUxLbXNxZmRIOHF2SVd0dWdMTEU2NitwVGlTWklraU1Wd2RFRWxSVEdPVkErOE5SdGViZGFLUnVESTQvS2o2TVJycjEyZWo0b3kzbStLZ05yclJtRTVMY0pXb3VkUjgvUnlCaGhsWWZJd3pnYjhDUk5aV2YyV2pyQ0dLZ1F4aHFQL2RCKzl5WGNTTEpTOWtkd2h6NFhPOXREMGFQVENpVnRvK0NyTHRhVjJHWGZJRm00bnNxMnVJNGlsN0NjbUFPT29EZ1lzaGJ0TTB5eUcyc3FZdWFROEpKbWdvcmxYWStxUzJ4aGp5UkdXaTJJaXhZa1lXRjRwYXQyUmp2TmJYeGlDWUtNbTFFbCswL0hQV2RhSFozVTd3bnE3b0JTaE92djZhNmtXVEtJQ2xlSFJCSlVEVmdsQSsxd3pGNGhXTU1xdGIrd1JZQVFzSFBWNktmUFF4cVBUcHkxejJ5TmM4V29SYUJlRS9aYUNtZ0IzRzA1VUxFOWkrUVFpL1Y0c01YU0E2VHBPZVoxd0RXZW9lZ0lMd1k5cWRCOENsdUkycjdxSDcwOXFBKytFdkZaTmMvOUFQdEV1c2RuWU1naFYzYmFxUGFRbDNVVkJGTzBsUllGY1VPSGd2b1VWMmVtSzhmcDZJL2xoOXZ0bm5UTk5saUdmWHkxbFRyYjVIaWN2K29kZnIrNU9qcUJJVElqU0oxcWk1TnZQNmFXaHhKRGVobE5VQWtRYlVKYlhxRGVrSVFkUGZncTY3ZlhTWmZVRy9KbWZzcDBkVXRHR3cyU0lNTDRGc2dmZ3NZdWlOSTMxY09VWnZDUm9RTTNFUmRoanRlbTJ6Vk9YdjJTVkgwamJObmFTcjdoWlZCaStlTTJCMENSdVBvdWNpdXo2eDhkUjkxUTRTVzNQeXgwbjd4NGppV2dlMm5iQmhieVdwbno3YWpKODZlUllISXF5ZjZLZE9VVUpLbWdwQU1UVldYTWsyZWhDTjBVc3dlOUNPOFhNU0JVN1pLTTBnd2c2WnVHMlZCR3QvdktzOXFZZlo2Tk92QWJZV0lFZzliSld6S0U2Ky9waFpIVW5WQUpFR0Y4L0dydFBsM2NBaHUvc2Q2QnlCNmdQWWUzdUNxaDlTazNTQjZpY2Z5eXhSY1lHb2NRdjVVR1oyQitsSU1icUsya1FOY1E1SGgyT1k1UHBCS1MyWDd0VHVFNzN2U3ovWHl2KzJ0dURkcVRZSXFVQlVwaEZYdHBaaVJ6S3JMRE1kZTBQbFpYdG40SkUwTlF1bHJ3eEtSWm45cjhpUU11eHJCRUVSOG5xUi9FWDhkc2lXWnlrOEdUZDFWaW1Hd0NjOGtON2YxeERiN25EUDdXK05nbTI4eGdoTEY2NitweFpGVUhSQkpVT0g1bVBhMFRSMG02ODFvUmphVThEdzJINU9IMktSZkk1bzZCNGRzODlRMFpoTVl6S01UUG54dFlZdEJDbTZpK0dpUFJjaHg1SGRHWDFZNHM2eDNxMFBBb004KzE3dkc5RUh4SHMweG5kaFhhZ2ZyaVNNTkN2ZndjWGw2cllzUXFOWWVTeFMzVU81MFJab1NTTlRVbmpKUkJBSDh0UWwxaWRYa1NUajJOUmNTNkMwZHB6V3lFanRrcXpTREJMMDF0YUZLZ2hRZFFHVnlxRW5TQ3Y4cmN5T3lqUWRraUZtdlJQSDZhMnB4SkZVSFJCSlVxRWdhd2xZQWxvMklRYnN0RExxUTZldzZXWUx3a0sxQlljc2ZkdS9MTWRYK2dnLzRTNFdoMXVJZjZJYlZsYU9makRYK05KanRKQkx5QmF3T29VK0w3WUJoNVR4RXJrcVA5MW0vUmtydDREaWF5TXIzSTJITXo0c1BkQU1uUHYxd1N0Z0dYT0poMXoxUlU0ZlN3Z2F2VGFnN21EUjVFdFl0dWFPQStEaGlUWnhIUTk0bFcxSkkrZkhXMUtFWU8xNjZCNVdwMHdpa2kxT2hJZDJwSy92ODhzUUxvN2JOMnlEdk1GVG1PSlNCcE1xQVNBRVZla2MwUnp3dWx6QkpkNGcwZXR4Y2hhWlBTTW9xSWNaRE5qWStUR0ZoSFNiNStMTVpQU2JDc0hrNTVySmNsOXBnUHpVTDlqUFVYUHl5T29TV09aOFc2SjRhaHBmckZDanhoTlNwclZ1VWpMV2xILzBZYjlYWUxzZXppRmYwVU1ic1VLS213aVRlRVVYYUQvZko3TFo4UkpNMGVXSVNqSitZUFNBNmhPZ0Jwazh2NDY5RHRwaXNYdDZhT2xWR2tqSm9RMlhuVlY3Syt5eXNvVk14emlXS040T21Ga2RTWlVBRVVPV2dnbTJta0N1UmYyTWJyVVZxL01MWEQzYm9vSFI1U2crSHJvYnF5bHp4L0tYaGVUbjdya1pYYVNuODNSQlZBYUl1OEhUSE5tOWtBSUNUWnJ4YkhjS3RGWWRXUkd4V3hicHQ4QVdmVC82a3RvRnEyb3EzejhBNUpoWVR4MTRRVHFNU201cW9xYldRNmhweStOYXMweUQySTM4OFNKTW5VdURlWDRpU2VwUU9NSDJ3aTc4TzJXS3llbmxyYXBmN2xFWHBNZFI5U2NRd01DYzZ6ajZrSjJlOUVzV2JRVk9MSTZreUlGSkFCVW9yTVlKeWZ3aEd1OFdYdDVCRHRzWFUrY3ZFMktqREtnUHoraEhTYytlVWVQRVpmWUFxWmdjdlJUSzROa0lCZE5qbUhaQTA1V2VmMTZXazVRaGFIVUpjRXdRRE05cFh4ZVBRNTlPVTZDbFcyUmVxRFpGVjlzZWpndUNiVWozc3QxUEJrYVBNVDhqRnVCSTFGU3hZWXJsQ21VK0NIR0NKUFlUWEpwaEc2UElFa29kZzBQWWtlOXhWN1VCMG5ZcmRJVnRKUzBQZW10by9ieGFkS2crYU1XYkNaR0VQcVE2RW5WcWllRE5vYW5Fa1ZRWkVDcWpRa0FKUTZCZkhBZXpHamtnT1VGME9naC85ajBFa1B0dkFGeVoraExBcTdTVHdMaWtzcjJPUEtOUjY4b0VJeHpZUGxKZldwVGNsYzh6dTBCbmhJSUpxZDRDaDNFZlJma0dTNkNtcHJ4czlTdTdrcDlaa2Ixci9jRVFjTmlUUnNjOEdoN2tzNUFnbGF5ck00aDFTNkUwb1l0S2NaV2JZNEttSGxPZkdmLzB5ZWEzbnl2dis5ZXVzRnNUVmVRZ1BpYks3Wk1zSXhjMWJVMXQ3b2d3TE5PQThWVThMaFFOeFNDMFVzZUNYSVY3K3ZpVDBVVnprajFlU1JrRFhkL1hXUUt3NGtpb0RJaFZVa1pnUlJZK2grNWRJQkxTUlFnUUM1SnI5aVNDYWp3aVFvRThYU1pyOEc1dTRkTkh5SkFNZVozb2RCSjYrSC8yU0tDejJMeUlGZHp0Yk1sWWdaSFZvekMxY2ZBenFBRGhyK3loTVVKeE9KTFlwRmppTVBpWDZ1UW5ZRVA4ZVhZRWJ1eHg3d2FrQUxDZlM3OG1hR3J3ZUh4NElQc1Btd2xIMGpIcnIyWnlCS3M4Mkd3cTgwY0ZCR3dEZDl4dmhCU3pna0MzbkkrN2VtbXJyd2FhcEd5RFVIY1o0VERBaDRJTk5PU0JaRU9CdGhYZ204VGFWL29vZzVRcXNYSnBhQnBLcUFpSVZWRTFocWhDWjRnOWZMc0VJWTJZczJGZDN2ZnR0Ny90blJaZllDeHRpTFdpY0YrVmhwN1FuSThGNks1cWRDN1cvY2dRT0tvV0FCT0hNMDB6S0Y3YzZOQkJ6RVJ6MElaamxQZ3I2ZFVScTBmZWRpczJCdVYrTm9sdHVCS1B2RWlFbFA5em1seW5BZFVlSjJjRVVUVVYxQXluTjNrbEtBclNid3VyVzVBbGsvQko3RE9qWDhXR3RSemNYRHRsYWpmSFYxRVcyMENzTTV1UVJERTBGR2U2eS9EN1p5QXY0b0JGL1JMSUtpUGNmeWQvMHdKL29tQWR2NnJBS25acGFCcEtxQWlJVlZQdk0rY243RG5leGp4Tm00aHgza1VxcU5qM0FBWkRRdEJIcUFMdTY2ajRQYkxsZnVURzY3U01LenNFSndTMDdYZ1FxVFRZZUJXRmF3T3FRTk5jWXFBYWllYkJBSEJKKytobmtJcCtoV0YwZnZ6ZWMzZjBPdFdMSGg0TEVzM1FxblJKTzA5VGdqYmRITi8wQmJVNFEvTWdkdHgySndxbzg2NSttajBiVnpuNmEwd2JCZDhDQnoyMCtoMndGSXg3dzFWVEhuOVJkMWs3ZmdhR1FJWGkweUp3bzVuZVpWWUo0L2ZlcFpTQ3BLaUJTUWRWOUZoOCtjUmNLS213OEdBMlJ5d0l0YXRpSWg5MEhIVWx4SnZsWmRYRVdLMHRna3VWbVZMUDl3MmFIWU45Mm1aVm1vQXJGa2ovbC9USmU2UXp0dFVSckFOajh1MW9DOGJCdEdVbDZORlZUZFhJMWxpclBBT2FTRjdBV05ZUUpvYkxRdzc2YU9tY05lN0I0ZktUekduSVo0cTRIdDdCU0xVc1VML0MxalQrMzlWc0draW9DSXNCWklxaUdmSnNtRmg5NmFxQ09FSGZCQ0sxV3gxUjdzbDh0eGNQOGFJZkg0ZDZXamxVbHRZUWcrR04yR0pzdXNiQmhIM09rSlVCa3BMdEora0tYR2FGeEE1dC9ZaVF0eUNNY0k0ZEZDMmhxcWp6VkdoMnlWYk5KMkZkVEd4NDdFaXBVWk1za1BSWFdrY2dxTGw1Zzc2dXBKNEdrYXdTaU5GQ04yUEltdkVWZ3hwaldLbUQxRUVlSGUyZlcxU01LS0loNThaZGptOWUwc0I5ZlBGTU9iUGt1c0FJOXN0d283bzFSeE55NTRoRVBTdGtReTdDN0tzZGVjTTYwQ3MyU0JUUTFWWjVxWFE3WnF0a2s3S3VwSTNWVUxTNDBZU1NtS0pBS3J1dFNMVXNVTC9EMTFkU1RRTkkxQW9weU4xQUFBQWMrU1VSQlZGRWFxUGFaVEtCNWt5QjRGYXkvNG0vRDBjR0JYNzQvNWNPeS9JVElnc0MrNnZ4Vk0xaVliZlArUm1iVnkzSW9TWllzQkhQS1JSb0V3SitIRUhGdkxCSkg5SWhQLzAxY1JOL0xTaURKNHlMc0NyQzk0T3FSekJ5S2xWdW1hYUUxRjlJMGl2aEltanpWa3JaczFWd2FIb2tIYyswOE5XWGZ3M2N3NXJNZGJHQ0lqMnNmcGZ6ckUrQlRvbmlCbTB0K0R0L3ZpU0RwR29Fb0RWUWhXNFRvazlhNFBMSWpHUWp4YTRtNUFOdHM5V2xzOHh5OHA5VkFKOThWdHFCaGlhVzByUzBTNWJxa3NRdXp5eVZnUWZaUnEyUm00YzhiZ0E0ZndUbWM0SjgyMnB0MEw5aG5Vd0NXNjZWc2JjRTIzQkg4c3diUzVLbnlzMldyNXRKdzE4T3FSY29ROTUwcGx6UjIyWE1PSWM1Nmd3a1VLMUc4d00xVFUwOEVTZGNJUkNtZ2dpMG9BaHFkUEtCSzYyajN3c083SkFWK2F1OGlJZjVudXZualBQMGpUb0QzcFdSVEVQbzlBYXFHZ29NR2RWQmg0Ykl2NGYxaE5qenhIbTFleG1xbWJINGcxc09HQXQ5ZXNpMCtKZjJyS1llRU5XdC9ZSFhqRGlwVks5MGpJVVdlS2dlSGJOVnNHcDUvc1ozbVNOa1FUbkpISms5aXN4WkVJektHMUlOQnRqL2xpUmNyODlUVWswSFNOUUZSR3FqRVBxNGRnU3F0NGhkNllQaFJWbmpOMDRXUUgxcXhEUjU1RXBnUzRHOUtGVkFEVXZXVUphbWZyQnBJbnZjYThIMHFzK3E3cUdid3ZqeGMvQXdlSG1PQ1kyVCtIRDlrcEF6M2lGZ1M2cWR3VjVMbkpxeXN3SlVpVDVXelE3WnFkcWJ3Z3MvMHVjcjNxY3QwT2dmbnl5Ull2SW9WbFNkZTVPYXBxU2VEcEdzQ29qUlFpV1BxSHNwbUN2L3hTZUJEdklFT3RyYkpmWjBPU3kyazF1K3lzYUZKRnRjUzJkQXNpblVhVlpzTUxXRmQ5aytYRGZFQ2U0MlNPTXg2SGF4bWlaMW9ETEJCODhveFVZcU02UHpVM1VZZTlHcWd5WGR5VjdJODFYcHQyYXE1MmNMejFsbVVvL3dpdDdmYTlKMUFtQ3EyZ2lYeUJiYnl4SXYxdWpRVnBvVmR2VTBuaEtSckFxSTBVSW56c0Q2aWozNUZjc3JYcGRjZk01VU5pZTR1c1ZlYStXc2ZYR3B6aWNDbEMvSlErWjdlU2xtbnFid0J5bjJWbWJpajZLZElhaGNuRi9wOFQ1M2FyUEFPTGN3YTB6MmxVRE54NW1qam5yT3U3a3o3eVFkZkN1ZGN3V1I1cWl4dDJhcTUyY0tic0RxbVh3TXFoelY0VGdxSlFYbGdOVDJQd2ZMRWk5eGNtZ3JQUSsxaG5yeE9DRW5YQkVScG9HcEVqOU9PajBFOVZ5aGlWeGphUHhsOWtBbWxUVVEwZmhiQitxSjRSWnpsTGpKNktVRTF0SUdLc1JFZXliUmhwRVJrY2ltaFdwTzBqdStzd1NiN2JvRHZ5K1BWUnBUVld5L0ROVlY5ZGdOZTBZV00yR3VLcVBubVl6Sy96cDNJTXFuVVVMSTgxYXBzMmFxNTJjSlRzZWRKS25jZFhVdDczRlRHTmJXL1MwcVVKVjdDek5MVXMwLzlkaC9ldWYvNjM1MVZtbmRDU0xvV0lFb0YxWml2YjNPd2N1enZVQ24wVVpYcVg0aUVLd0tlalQwTTFtWmJ2ZWpOOElqNFN4UlprV0NQTGxwbU1vdWpNZGRXdG9WQlMvSG14SlRKbjN3RHRub2huQjFSRm10ZzhvNjNhWGdadmhCYWExK0ZZNlhPeWlNMGlmNHVKVHBUMERoZVVPMnVlUkRWaVY3SjhsU3J0bVNyWm1ZTHR6V1J4Sld0dGZEZGxsZEhMMklFbzJoM25XMXN5aEl2NFd4cUtpemUvS0x6QXFFNktTUmRBeENsZ21yRVVWY1Byd3o0V0MwMm83dnVqNkpmbE1QMUQ5R1Y5NFN2d1BjbDdocVFEeG5LTEFqTmNYTlpTK1VSVVBNUHpUbzhodTkvUEZ0R3lnLzFveGZjRzgzRWNMYWp2NTRkc2xyYTBjMHRhQWtzdUMzK0hpM05hY3FYYVIwTjJvL2VFNUxQSGJLOGtXbFVPTW9VU2txV3A4cmFsSzJhbHpHOHIwNm04V1hoL1ZuNE5QUnpPTUZDOU1qZ2hTeFNrbmdKTjF0VFo3ZWV1K24yYzdlR3lweDVja2c2ZlJDbGdtcjUrVnRNeml1dEYzUllNRmk4Tjd6bDU3L0VZM2ovL0IzUkw4QnQvZDd3NWt0cU9nblhrMzJoLzlOOHBscW1rV2hyV3N5ekp0UyswRHorcTRrb1ZYL0xET3dBZXRWZVExdi9HK0ZQOGlSNkh5YnUwVGJ1UGY2WVFsOUxOUFlWd3R6QkZIbXFmQTNacWxrWncrR2pmZ1dlOW1EMHpBOUkwazgwbjhjUlZJNTRLV3RUVTJXRlN1amtrSFRxSURwNVVGRzVqWS81YUNseWpBc08vQ2J2dU9JbmtiNGVQY09mN2FveXEvdVh5a1NaU1o2Wk9NY1RlK2xHZlBHa25FemlwWXk4V2xNdEpHWHFwUWtpTTU0a3ppSjVDOXlHOW1DeWxHZ3FlekE0Q1pKMmhxMXpMOUZVTHFWMVdlUlpTb1Y0aXI1YkVpY0hteXppcGNWOU5MVnFTTXJTU3hORVp0d2h4SEtTK3RScjdNUE16M1BodzZsRW1oWFQveC9QMitzSmdmamlmamtaNU9uSE1KVksrVmhkS20xbWdnemlaYng5TkxWcVNNclFTeE5FWmp5emhMMExyUEFINDFOTHJQdnJSQ3F2RWduNkQvc3lHL3RQU3I0c2JUcC9lZHBsYzZhOEkyYzVyMkwrNG1Yc1BEUzFla2p5NzZVSklqUHVKZFI4UkczbHZER1J3L1RrYmNmRSttTXlGM3pQZURkT3gzajNsbWRNZnlxVzdDMWUzdTV3aDRkaTc5VkRrbmN2VFJDWjhkZytsNUN4bnVnOWxSWFVUbkk3Skt2Skhoby80VmVtY1RyK01GOTUralg2MmxQNWlwZTM5SUVqSG9xN1Z4Rkp2cjAwUVdURzQvcGNTdm9uRHIzWTFQN0lpK3owaWVwdjk2dnp5WDc5OUdPV1FPVXB6d1FPbGNyeUZhOS9vNnVJSk45ZW1pQ1M4ZjhIekd2bTNrcmhQL2N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Ykc5emN6MGdYR1p5WVdON01YMTdWSDBnZTF4MFpYaDBjM1I1YkdVZ1hITjFiVjk3ZEQwd2ZWNTdWSDE5SUNoV1gzdHZiR1I5S0hOZmUzUjlJQ2tyWEdGc2NHaGhJQ2hTWDN0MGZTdGNaMkZ0YldFZ1ZsOTdiMnhrZlNoelgzdDBLekY5SUNrdElGWmZlMjlzWkgwb2MxOTdkSDBnS1NBcExWWmZlMjlzWkgwb2MxOTdkSDBnS1NsZWV6SjlJQ0JjWFE9PSIsCgkiTGF0ZXhJbWdCYXNlNjQiIDogImlWQk9SdzBLR2dvQUFBQU5TVWhFVWdBQUNhY0FBQUNvQkFNQUFBQU1JOTJQQUFBQU1GQk1WRVgvLy84QUFBQUFBQUFBQUFBQUFBQUFBQUFBQUFBQUFBQUFBQUFBQUFBQUFBQUFBQUFBQUFBQUFBQUFBQUFBQUFBdjNhQjdBQUFBRDNSU1RsTUFJa1JVWm9tWnE4M2Q3ekoydXhERHNuYnJBQUFBQ1hCSVdYTUFBQTdFQUFBT3hBR1ZLdzRiQUFBZ0FFbEVRVlI0QWUxOUQ1QnNXWG5YbmIvdnpadVpub0hDRkZrU2VvSVZURkdtK2xWcFliUW9leXpMVUJwQ1A1UHNHa0NyWDhweWw2UTA4MkpTWVNHdVBVWkpkbGRoUnNRczd4SFNBd0x1dmhCNzBKUlJFdEpqR1F5aTBxOUloQ3lLM1JvUzJNZm16WU5vZG1hV3Q4ZnYvUDk3N3ozMzlPM3BPOE81TlRYMy9Qbk9kODczdStkKzl6dmYrZTd0SktuYzhiSDNWMjVJY1VBUmdZaEFSQ0FZZ1ZuMGg4RnRZOE9JUUVRZ0lsQTFCR3BiVWFsVjdackU4VVFFSWdMaENOUStoYUpTQzRjdnRvd0lSQVFxaHNCTGhpZ3F0WXBka3ppY2lFQkVJQlNCVi8rZExxaTBxTlJDOFl2dElnSVJnWW9oc0FVSzdVTXZqVXF0WXBjbERpY2lFQkVJUmVCSHJ2L005eVFYbzFJTHhTKzJpd2hFQktxSVFGUnFWYndxY1V3UmdZaEFNQUpScVFWREZ4dEdCQ0lDVlVRZ0tyVXFYcFU0cG9oQVJDQVlnYWpVZ3FHTERTTUNFWUVxSWhDVldoV3ZTaHhUUkNBaUVJeEFWR3JCME1XR0VZR0lRQlVSaUVxdGlsY2xqaWtpRUJFSVJpQXF0V0RvWXNPSVFFU2dpZ2hFcFZiRnF4TEhGQkdJQ0FRakVKVmFNSFN4WVVRZ0lsQkZCS0pTcStKVmlXT0tDRVFFZ2hHSVNpMFl1dGd3SWhBUnFDSUNVYWxWOGFyRU1VVUVJZ0xCQ0VTbEZneGRiQmdSaUFoVUVZR28xS3A0VmVLWUlnSVJnV0FFb2xJTGhpNDJqQWhFQktxSVFGUnFWYndxY1V3UmdZaEFNQUpScVFWREZ4dEdCQ0lDVlVRZ0tyVXFYcFU0cG9oQVJDQVlnYWpVZ3FHTERTTUNFWUVxSWhDVldoV3ZTaHhUUkNBaUVJeEFWR3JCME1XR0VZR0lRQlVSS0VXcHJUeG9IZDlmUldIam1DSUNFWUh6ajBBcFNtMUFmdWxkKzNkOC9xR0xFa1lFSWdKVlJLQVVwZFpGNkpjKzk3ZisraWZnTjkrZnUvLysreC80UEVMM3FpaHNIRk5FSUNKdy9oRW9RNmt0SS9SREJLazFoSzZTeEw5RC8rLzhReGNsakFoRUJLcUlRQmxLYlJIOUloV3RqOUFHVFhYL2J4V0ZqV09LQ0VRRXpqOENaU2kxUzJpZEFnVytOWWJZNEd2bkg3b29ZVVFnSWxCRkJNcFFhZzF1bGcyRks2MzUxU29LRzhjVUVZZ0luSDhFeWxCcW5XMkdFMEpmWjZuRzNmTVBYWlF3SWhBUnFDSUNaU2cxZEpsS0Joc0d6ek1abTd0VkZEYU9LU0lRRVNnSmdWYytqdDd6ZlNYeEtwbE5DVXB0anNla3JTREVEYlRXclpMSEdkbEZCQ0lDRlVMZ3I1Q3cxQStOS2pRa01aUVNsTm9xWDNPdUlzUjFXZnVxNkNFbUlnSVJnZk9Hd0Rlam4vKzJGNzhCSWU1T3I1UjhKU2kxd3hlWVJCQ21kc0NTVzVzc0VVOFJnWWpBdVVOZ0diMFh5d1RoRHRjcUtGc0pTcTNKNVlJd3RYMG00bkNqZ3JMR0lVVUVJZ0tsSUhEZnZSSG1BMTcwNTByaFZ5NlRFcFRhZDNCTkpzUFVraytXTzhySUxTSVFFYWdRQWp2YmREQU5oRFlyTkN3MmxCS1VtaEJLaHFtSm9waUlDRVFFemgwQ2MyaEVaYnFBRUhjK1ZVaklNcFdhREZPcmtJQnhLQkdCaUVESkNLeitFV000VThsN3ZrU2xwb1NwbFl4aFpCY1JpQWhVQ0lGRDlDRTJtaDNFQTdvcU5Md1NsWm9TcGxZaEFlTlFJZ0lSZ1pJUmdDM0JBOHF5amZoS3RPUXV4bUVIU3Eyc1VCTWxURzJjRWNXMkVZR0lRTFVSZ1AyQmJUckNGdUpmczZqUWlKZFNGc1hQa0lEaHpIOG5oaGhyUW4wYkZSN1pQN3ZoUVZTY3hKUHR6QWVMc3c1cE1mZXVrRmJWYmVNSmJ3RUI3dHNzUUh4S3BKNVNtcFBJekovU2FMTzdLVW1XdWdpemI0cXZqV1YzZktxMW9JbTQwMC9yRndhYmUyeG9MWksrREZQVEsvSnppeWZyK1VURktielpkbThWWng3UVl1djlBWTJxMjhRYlhuOFJscXIzeFdSdktjMUpaT2I5VVpnWVpWbXlnQ2wwbVE0U0xEVWUwVFd4VVJkbHZEd0UxZlY2UjZ0R3JrcmpYN2tWalFmaWEycWl5RGZSNFMvQyt6YndvL05tKzh6UnlJL2pXRlFYcW5mOXg1TEhHMTcvWG1yZGQvb1RudzZsdDVUbUpETHpwelBjekY3S2ttVm0rRzdXRDl6MEU3RkhNc1hJcVB5OUJ4NzZRby9vcnZlOTVjRWZNQWpCUVlaTy9wUjF2TzZCUjdwQzNkM1YyNFNIcWEzeUQrYnFETWZOK2JPZDZmM0N1SjE1dEIrZXJ5OW4rc1ByZ1EwbnVlOTR4SlBWT1B0TGFVNGlNejk5ZVNZZ3l4QlJMOVRNSC85TER6M1dtNzdSZGlpMEV5Uk1zNytHMWQyQjh6cTgrTCt4aG4rb1Y2ZDQ1M1FpWjI2bnJMMEtuWHNCdHYxVHVKY3VWakg0V2tlc1VLNEF2UDU4bDlGcFBGNzh4NU1Va05LY1JHYStRSytUSVoyQUxNeDdOVU90b3dvb3RaT24zdk1vUGE3Zk5KVmEwZ0RObGJZb1hQNGtVV3Q2bS9Bd3RRdm9Dcm1JdGU3SmRSalBZOWR2aW85Tkpza0t3c044N0dhS2hzMjQrcHh0Qm9tb211TzdPYUtrL0VSSCt6R2FDM1Fhc09mRFV6L3pQZVYzYUhKOEJwRUxmdjFHVHdGemdHNEM2RGQ2L0ZNclpxUFVmQkY0VTVuWUZjMGp1NnhReWZTa05DZVJtUzhrQmlHdXZDd1F4a1crY1QxSDUzRnhDVSszeFNJTTh6aTF5MjhpUW96VSt2QXd0VGJUanJQc0RvZVQzTHdBbnlROXJxbWQrYVE1V3gvYXBEM3hGM01YeEhlWnlJRFd1Rno4L055RzEwREhJTUxQS1haY0ZXeTZyS1N3L0lYZ0ZkM2xKaGJHL2U3REZLVTBKNUdaenhYZUpLaThMSmU0Wi8xMUQrd2dOTzd6eUJTLy9EeWU3ZW1LWkI1WEg2aTlCb2VwemFJWEdKOVBQQVRJd0hIdkp6OHRPTSsrbVJRZGZYWmRGUGtsSkZzZitpVmRHSjhtQldrYWFLUzJtSC9nRVNMc3YvekpCeDk4eXhlNklPVHhaYlYrQXVtVkJ4NG1XS0xQL1cwNWxGZFN5TjlCZitUUXY5ZGk4UHJ6VGJxRmJVYWQrUlNsTkNlUm1kY0g2cEdydkN3dDVsSURXZWJSR2ZoZHpEcmNBSWJYVEwwTVlKaWhYYlVBbFBhQm12ZE8zMVo4VGNTVlowUnpmUWw2ZXZmSW14MG5WTm55c3ZUelRPcGFPNzFOb1pwYXozWWNic0ZtekloeStUWFFMVWRGOVhhaEFSRGkyNERsOFliV3J0YUJJdGNHdUVabFpZckJhelZQTDZpUHYwYzhMU25OU1dUbTA0Vk9yNm0wTFBEcXA0aFNnaFZvOVRmQ1FQTm1idGUrMVBDNTlVTWpWblpVcTNYZzZEUnNCMEpqbXo1cGVNMGdmYTNOU2NZNlgzUjQ3VUJZNFdkYkJxMDIrVW1CSDBYbUQzMnRCVDJOQ3NMcmo5MksvcXowYnlncHB5YWxPWW5NdkJ5aWQ2clNzc0Q3U1B0Y0Voam9YWjZ1N3JrRE44QjJ4dkMyNUIySnFlQU96U0JPcjVyWDdySUdkR3JTN3FBTnN5Zy9yN1BOcDcvRWRpdnlLY01vV281NEhrQlk3c1hBVjF4NFJHTllEejZ0c052U25Ib1hRNVJwVVhoOUJzZG9la0xSRjJpa2tVNU5Tbk1TbVhsdGxINlpTc3V5cFV3ZGNEOXQrNGswVGFwTGNBTmt6Uy9ZbDFTSE53ejBFeDZpcXdxYk9uUTZVdkk0bWJVS05raGxWbWNyeTlOUzg0cCtTYU1abzd5bTdIMElOajJFOWtRbTJiR05LRmxaVWdyV0M4S0R5Vm11aGVqU292RHl6anpPTGZuMDk2QjJrVXhOU25NU21YblhZSFBLcWl3TGFBQmhxQ1ZyYU1KbVFRNVFmdFVRbzRFeWJhU0JWdHZMMUlEcFhYWTBKUWJRbUhONkpjaFhwN05ONzE3VWROVlZzQ2d0SzNIQjBpVkpndWZyTmRsQi96UzJqNkJMYVJ6U3ZnY2hudm5DOEVvNTgxSkw0ei94cHlhbE9Zbk1mSjdzanZvS3k5SlNnd3BoK200NGhsKzFvZ0hnK2E4eUJuVkJ2U1hoRGcxeUNTM3JKZ3cyRHkvcmZkNE8wVFlHVzUyak05YzArN1dvNW92dUVDb2MrcG85U2l1dzEzSlQwdURnbFEyWnpVNTk5M3AyZlZwdHo5cjlxZlcyMDRqVHk0dkRtODdMckprTHNzdzFMbE9UMHB4RVpsNGJwVittdXJMTUl4YUxSUVFCYmVFbjBIU3A4S3RTNnJDdDBYUmZrRVZ3aDk2Vk9mL1VxbTdDZ092Uk5NeTJUTSsyRDNPRHJVZVRKWFVwNktUdlo0TGhiQ0lLaDVvOVNvdXhGMjFmVUNRNGUwdG1NMVBMM3BRR214MXIxMlhSNGV3ekd0blo0dkRhUEZKTHVwcGJJNVVzbzJKcVVwcVR5TXhuakRtdHFycXl0TFQxWnFqN0tVM3VDWlZudkNwRmUrd3JVUXB3UzI2SGpNTXdZZkNkZlZYanMyd3FPYTAyTFdPd1RTTlR5bGRRM2pLc0diNUI2clJzc0ZXcURHQUJzcjdQaGJuUUxjS09HdGhNT3UvbmlhME1VU1NMd3l1YTVpY0dRVmRjNVRzMUtjMUpaT2JWUVhxbUt5dkx2TDQweTNiQWV3cDdDbVFOdU0xTUQ0emE3YUt5TUlRNzlJcGE1NXNlcXNaS2t1QTdXemRYbG9KVWljSFdZelExZmQvRDBhSVZia0dzdW5DczY0WXczcnhYVEYvSEFHVFJmSzVaS1dtMVZGdnZFK3E2dXhxQlg2WTR2SDU4Q2RWaHFIQ2lqNmxKYVU0aU15OUc2SitvckN5dDQzVkZDdkRBQjdtZkZCYW5rOHgrVlNwSmFzcktwV241d3J6R1dFTzZ6c0orSnYwdUcyU3AxYlErVExacGRHcDVKOCtwTm9aU096U0VJdjIyOUtVZ1J0dFgxbUNsQm4zcWdLL29EeFVWa1BSMENMenAzTXlhQzJNNzFhWW5wVG1Kekx3cGEzNitxcktzb1A5RkJzKzh1MmNqVEEyUHVBdjMyYlVNM0R0WGFPV2RsNzBhS0gvN28zY3lhTjFWSzhhZXFSV1dNMk9zUnQxc3pGS1RyVm52eWpmeTFzOWpLTFdCeTR6dDZFb011ekI5M1lmQlNxMEJuV2pDMStWcnRscDVaaVlFM2t5R1d1VXNVbFlBV28xdlpucFNtcFBJelB0S0lPbXFLc3VBdlMzY3BmYmEyUWhUdzdEVzRSYkllRlVxZWNsbFRFVjhiMENKanhFdUtIQXNHZmV4RlphemVqSXF3STZUbW14NWVkWjV6UmlLUlR1R1V1c3FOcTNnMjlWOWFOakZkbGRVWmllQ2xWcmR2RWJEclAzdHRFR0V3SnZHeTFHZStTYUxnOTRxbXA2VTVpUXk4OVpRY3dzcUtzc0tmMHl6WitSYW9Qc3BWLzdTQ2ZKZWxhSWR6dlJPcnVPUEdNRTNiZlNsamNkNCtxWjVCRGVkdGdaclppblYxQTRzdHFtVXNtTFZNQnBsRFV1Rks3VmxsKzFSQTFGdktaM2cyYnVyNUxPU3dVb041cDYyM3B6TFczTTdSeEVDcjVPUnUzRElieGgzZFg3cDlLUTBKNUdaengrN1NWRlJXUVpzazNDWldkWDlBdkZJcG9pbm5PL0FQYkE5eVQ2M3pQbmIwMjNEV2srOTc3MUhZckgxYURsdmVKdXNKdUZLYmRHbEwvRTNxQTZVVGxxUXY2TGtzNUxCU3MyTUE3d2RGS1lTQW0rV09FWmR5MXU1R3cxNWRucFNtcFBJelBNUitwK3JLY3NLRDZsY1lLdlFRZkZWbWo4RzVWTGVoaHN0NjFXcHNYdXo5UHVPNlQxZkQrbkRZdXZCQkZhKys1bGs0VXB0emJVemhEY0dOcFFPUVhMdjFYdXdValBqQUlPQ0FCTjk0SW9NNVNUcnVyRmVuT24wcERRbmtaay9MN0lNMk5jNWFnMFdFWFJHd3RRdy9ybXZTaFcvU0ZvTDJCZlE4a25TMFFPcGdxS29FcHV0MFlzejI5VU1KNXNrWEtrMVhNNHkvQWFCMGdtRzJ2dExqY0ZLellnRERBc0NESU5Ya1RVbnVaUWJNcGpEWUlwU21wUEl6T2VNM0s2dXBDencxdWROZk1DY1pZRWNFelorYkZ6R0tBR3JNdk5WcVRGWTQ2WUxsck9wclFkU2RYZERlckRaK25EcGFDNHV1MFc0VW11NzF2Q0grcnVlZVBKNk8rMkRsWm9SQnhnV0JCZ0dydzFvV3NtRjdCZFowcHJKOGlsS2FVNGlNeThINlptcXBDeHdsL0tEYnRqYllXcTEzN3h4OHNUcmRTRy8rRWozNU8zNmNxajIycWZSazIvU3lTYWR3NFo4a052RmIyQVhyY1Z0U3d1a0VrdDNQM2FjeW1ZTE5RNUVPVDA5dDF6MmxFTGlvOVJjbHpLQkQzQmNVZml3WkZOL3VOVUJhZjE2MjAxRVNiNVMrN2VQbi96Y2hxQVhDU01PY0JBVU1Ca0dyeGhEYmdJR21VdVRTVEJGS2MxSlpPWXp4KzJxcktJc1dOSHk0eTRaTklTcDZZSGpjME9FYmlEMFk2cElINGQ3dTR1T041U3laU0M3anRDN2xLTEpKM05mbFJwdkNHdFd4RWdEd0pJODY5NExNdGtHVWpiYkpIRWdxclZKa242T0s4ZERxYmt1SmZUaURFemVFcVk3R1FkY1hlV3RNMk5vWmpaWHFYMFh3SWlPMWtXN0d5d0ZLMGRGZGM5a1JpR0t4bVlpREY2VFMzb2VIdnZlNnQzSlpZcFNtcFBJekR2SG0xVllSVm42ZUhheFk1Y01Ic0xVYUlLSk10ZERIMWxQbnRXMndoYlF2VCtmSkMvcHFrNzZOdnF0VVRMemwxMFAvU3hReHF4cnd0aTFHSXN4K2VuTkd4YnZPdlEzRWtSQlVWUUovQlNXTldRWG9xSWJtbGpMMFNyNVNrMWN5azJOTmN4THgwM2FWZFVMZVQvc3N0WXFLNU9uMUw0TUtNSWh3bUZXK01OQmp3TU1Dd0lNaERkTEhxTU9vVTJqcEZoMmlsS2FrOGpNRnhNRXFLc29TNVBNTHZydkdwRm9EV2xCOGpORDlDOXcrVGNyYnVMYXpqRzVDOVJQaVgwWnZaYzBEL3I4RldrWjlDL3ZWYWtncHFKUld6RWJhQ0dnSXpYQVhPRGt0dG02RUJXallJa2w1UXFZZFRpZnE5VDRwWHlwd1Fpc2Rac2ZEbFBibHNWdGhENGdjM21wSEtVMjI2TVRUZ1NoWFJLdktrQ0ZWUGhOZjl0UUhWRVl2Q3FIbkhRM3pJS1VYS2NucFRtSnpMd2NvMi9xVE1qUzF4Y2pMWFEwd3ZMQlF1OHFQdVBqSW5vblRiVGtRbldIa3NHdnRveG8zU245N3dLb1ZCdFBvTU9oYnJSQ0QxcFl6cVdqc0Q1dHRpNUVUZDRYY2w1cHoxVnFMWFJ2aEptS1MzbVJBcmVLSEVISk9FenRpaGdDYkJNOFI5cUtrc3hFamxKckFtOXljUDNWRmxjUTFKMnczNUtRVDZuQnVNTGd6UlJJcit5TSswcjc5S1EwSjVHWjF3WDF5WjBKV1FicStnb3ZPOWlFYThuWjFqa1pVWEV2c2lpUUJMNjJ4YmZHZGc1OG9DaU5wZzUzUjlnRDNXTUlQV3ZERWU5TWlIczlMSW9xU1d5MkRrU3Q0WUZSYXBXcEJYbEtUVjdLSnJ1VS9XM1MvcEpycjBVTFUxdnBvZVBMYWw4NTZXeWxodDB3OUdES1ZQbnl3STZ5UFJIMEtUVVlXUmk4T1NLcDFWdVdBYS9XZXFTbko2VTVpY3k4eCtBTmtqTWh5MUI3Ym0rSkNYOUpHQXF6UEU1bm9TZDJIaHM4aU9xTmxoNUl2dktLdE9QYkRJQUNzbmozeGZYbVlnQXJ1NG0rRXNmMU9MS0JteFhMVXIzWlRiTktMTFl1UkMwR3NJT3piaFVxQlhsS2JVdXNPaUVFYllRYnRxbDZYdE8vN2t0WjRqQTFRZ1RaWCt1aGswMWE3UGMvVzZuMXdlejdDNk9aVi9jUVc3NHZpR21VZEpSb3VMN3FzdlhybUZDRndWdWdnMEhlYTdoNXZLWW5wVG1Kekh6ZXlPMzZNeUdMRmwwSzkvQTJrd09TQnpSNWtXK1BLbUc2Tyt3T2NMd05yNzVRam95RGNXUmRCSjBBVkRIR0lBYnBqY0FKZW1EVTR0M2liVloya1JrYUJrbHUxbWJyUXRSaUF3dkNEYXRRS2NoUmFzcWxoSmw4Z0J0Mk4vRC9wTTRmVWlUSC9oM3kySldYL2VrZmdiQ1pJbllhL3VYWVBaV1hrZTZpRDVJU2VCN3Rrc1Noak54b0s5RnhPN1RXYUoyYkRZUTNsNjhrYVBLUVRsbFVMRFU5S2MxSlpPYUx5WUdwejRJc3NGOHRuUnI0aCtYV21aeHdKK3pSWkovTlJWaEc4RjJyWlc3ZU5hUWh3OXJoK1BuVTR4WW5Dai9mQnVhQmovUzhUbUhrbXdZTk5nejNXRmxZRkZXQ0FUSFlPaEExK29Vc1hCbWptVTZUbzlUYThsTENiYitIR1o1UUJnM1grcjBKZ3ZMajVDZEdsTkwzZjZaU1d4U0c0VE5zcWcyazltckJEeWl6WGdLREFFUGg5WlVONlBvdXdBcTBUNllucFRtSnpId1JLU2p0V1pBRmRKZjAvc1B0Si94Vm9OT2ZwMkpzc1JVbVdDMjhkaEd4RlVUYmNlZTlqZDhjMXZsNG96aUlaZ3U0TERrbWpObkNPdzhhYk1NZ0JrUzRRNlVtMXFFR1RWSjd6UU1QMzdpc2wvN3lKeDU1N0wyMHlHYnJRRlJ2alhPZ2lxN1lwYklrVzZtcGx4SzhUdmpCdGNDK1ZkWnlHUjViWUtsZHh3Y0lmRzlmOXVLVnlsUnFEYUdiYSt3bmgzc1Nxd1oweDdvNDVFOU1xOHZmL2NSRGo1RXRlVm16L0xxLzlqdlg2VEFENFpXOGNsUDFjWitpb1ZLV1A0bnlKbFV1RmhCQUUzYkZUbE1XTFV6dFBtbVdZRU9CYlF0MDJRSU0xTnd1RTNvSkhkRlVrNXRzK1dpVVJkRUdWUGt1UlZrOEtSL1EydWJ0REpPQU8xVFNvNml3UDhwWXVPSjIvS0ZnczNVZzZwREVOb0kxb215bFZsY3VaVElreHRJbHR1cHI4NEdwN0xwQ2ViOFN0TnBJcmNwUFp5cTFIZjRrVEpMYlpCMHd6MjB6WUF6RDVHdUQ5Q0JBR0J1Zmkzd3N1QjI3V0tId2NsYjU1eld4UXNtbmRWTGcwYTdUbWlKU1RtSVM1VXdxNS9DMXdyTWd5NXJxWnQxUjdDNVFhdXpSS1c3ck4zNTR4T1NEVnZRaUxkejhVVTNrVThoTTdsVXAyQnBpVTArS0FkT1I2WUttdkRsbE5Va3RQZzVVdWpxc1BkMFRXc0ptNjBEVVlJbXpTSGp6SEpWNWNXcnFwVXphWkkzWDJLTjh0cmlhVnRpcVlXcGZLaFNqaHBsa0tiVlpHUm9FZEFkQXZTVDIwUEhMRnR3NnpnZ0NmRE5neVZZTnVEZDgvQUc4ODhKTXZGQjRLU1B6LzVlbHYwOVVyZkZIdUNncG1BaVVjaEtUS0dkUzVRdDJGbVRwSzJGcXNHU1JEMUd3eTlnU1UvSGxjcGxCc20yZVB1M3o1RjZWQXQvNnlKUUc3aWVtekxLaXFNQldNeHVDbXJoRnkyeTJEa1RONXBEUHdUalRVdE11SlhPVkRnOW9KeDNGNGNDN2hhc3RGN3NkWlU1d2dzeHpsbEpiUFZhYWRyY2gwN2dyUzNBYzRDYkpaZ1lCZHJrUFFMWTg1Tk16RkY3SlNrbk5kaFdOeTh2SFZtckJVcFkvaVhJbUZSYzUvWHdXWkJrb056TGNtdktTZ3F1Q1RVZTRyejh5MHFVRXlVNCtyUmVkWHE0Sk40THg0QzZuYy92MndDOS9NNGZLZ20zRnlWNGRvVjh3SHc4b2djM1dnU2pFeUVwMk5DVlgrMllOeVdjcU5lMVNKb0RZQnZqb1JwU1BTNm1CdVNQOWlkQlloUHpUSnF3bHpkai9zNVRhb1dyZ05ySC9kdWVLNUNEakFOdEdsNUlHVW5Zb1duTEk1Mm9vdkZvSExETTM1RnpWMmpWK0o2aUZSZExCVXBZL2lYSW1WYjVVWjBHV29YTEJXdXBrQmxjRlUycHdYNk9qNzlQRXhaS2h0MjlvWllFWnpDbjlVQjdxZ2orK0FkWEh2NmdZTndIK3haSEpvOE5YNFpsUlZPSU9rODNCOXRtZ09adXRBOUZrUlZtbTBYWTl0RWNUNG4vdFh5c1JnRnNuU3VZVjY0S0lKTFJMaVoyN2w1TkYvcHNtUTRSVmkzNkFIcE8ySmp6UG1NdVVFUTE0VTZXUkdvMzRTdlFCWlN4Nk5HSnJUMmwwQ1I2YVFybmljdEJJZFA4bE13aFEzdHVTbDRpekNJVjNnUWFhU0k2MUYzOTNUMzJzaXhvWnNpbUtraGxGWURYNTY1SkVwb0tsTEg4UzJaTUtyb2dxZ0pJK2k3SVEwTlV3dGE2cXhtR3VzSms5Z0lrSG1UZkppd1IzSURtTWp4RXBCUDVKeWludHYwdXBKVjJndnVyZmd6Y2xxR3FMdHMxaDJObXo2bVJCMHpZZDRhSEE2bTIyRGtTVHZxVnE3UGwzT3cwbTYxNEVpSGJsOEVDcGJTWjFiZ3J0MkdzNXNIdjQxWVpXMkVHdEtrbHdyNDRrTTVyeWprWnNIU2hORjhHanNhanVjZ0pLMUpGeFVUbytGSHFXaEh0NzN5eHRjeWxDNGJYV3V4MTRWblpjbHBwTHFRSEE3bVBESENqa2c2VXNmeExaazRyK1NwdFRtRE1vQzBZZjVxc0lVOE56K1FvdUpBZXNNSmxQamQ5S1A4MnI1QzgySFczSXNzQ1VFMDFSZU5mRnRRN1Z6Z29YY1lFeSsvWUFkenp6TTg1enU4dkp6L0VpelVXaEpXeTJEa1FUbTRYdFNBTGxsSGF3YThWR3AxOUtVSml3Rk81Y1paVXVwUWFjbGVBLzZFUk9CRkJEUWo5TDRjRnBsM3Jja21SR2FoWlUxNXJxT2dDamtOcWpMWWVEWGpSMkRXQ0hLa1A4WmpKL2VuQjZQM2pYVEd2L2JVLzl2ZjIrUzZtQkdjdFppM09xOEFlQ1JDYUNwU3gvRXRtVENqdHZVNDR6S0FzR1hRMVR3K2JYdnJnU2RXSERpZm1yeU1odkwxaE9qSG1rNE1tS25ib0x6NUdyWTNicmFtN2ZIamp3a3M3bzlDZ3F6S25MTndVazJ6V2hKV3kyTGtSdHQ1SDlVTDNRWTdEWXAzZkpuaUdsWDBvc3hKVmxZWHk1bEZwYmJQSmlQdEROTllXZncyT1lKR0hSaUdEeXRWU2RCdzlWOG54S0R3TEU0MWppejFkbFVFTHZoc0pyS1RYTTNLblVYSmJhRyt4TFFFcWVYRmZHeUpQQlVwWS9pZXhKbFNUblNSWU1PU3d5ZHpuMDhFQlMxZ0JOc2UyWHZJcGRRT1ZaTHI0bWM0VzNQczN6VUZoQnBmWnFlMmNTdkM0ajJxQmorNkZrMytEenNYQm84RkFRalBGSTBwS1VqU2pZVmdjR1VVOWVHcU9HWkZ2S3hUTHI5VXRKbE5xcXVIb3VuOXFPYXZ1Q09Od01Jb3pyTHZORjdUSnJvMENsZzAyQ3kvaFBIcmdydkN5K1lFRWthZkJGRUlQbnhmQmMyS0RwVUhpTEtEWFRxT09qOER3SFMxbitKTXFaVlBrQ25RRloxaFNiQis1ZlpSR3pwZXdhZklwcHRRMHBNM3pJZ1J4WnF3WkpYWEtxT1pub1czc2ZUUVJTemFMTkRCbmtIU2FKMm1LRjdHSnJJUXJXNTc1c1RGSTU4eTlMcWVtWE1xbUQwbTN0Y3ZhdTNVKzRsdHU4bnZ5K2pjemhKYmk2WWhSa011R3YxTGF1OEplMVdHdm9HRStoaHJwSEtobXpsTHkzUlpYME5vWENlNHBLRFMvd2dxUXNmeExsVENxQmIzcWkrckwwc1F1WkhaQldWcE9ndExaNVRmTHFMb2lpR0hWUU1mZkRwR2pNWjVqb29VZ0NuTlNtQWlqU1BKWFdkWHVBellNUnNyektHaE41aDhsaTRmUEJPM3dqV2M1U0pxS09EMTJwRjhCcW54MTgyOWN1SlZacWY1VWJOa25pVUdxZ2xSVmJFeS92cnlrOWRxamJTeWt4a3Y1S3JYVnRVVGU2dW5SQmtCVUVpRitpdm12MENKNjBJMVlVQ3ErL1VoczdUZzF2YldHdFhWaks4aWRSenFReVlYYmtxeS9MUU5ubmFxcCtGZXdHT0pBaTFiNGRXMmE2V2ZaLzNnaEY4bDZSeEpOT1hlVHhzQ1YzQlA3b2RaTWxMRzd3N2Q3T3RGWGtIU2FiU3kzaFlndDdMVHFpbC9qN0d5cUhXekpqcDdJc3RhWityZW9JL2FEY2MzUzhVUUJhV2JtUW9DWTBuMlZQVTNIMlNETGZLTkRKRzl0cmZCT1dWZ3pKRHNWQzlsTkszdHVDbS9RMmhjSmJSS2twS3hneGdpS0pVQ25MbjBRaUpMekk4RFhhNnNzeVZOeG9vT0RrQXhHN21yVTdmQmFFTWNPVnZoT0lybW9TNDh5eUV1cWlKL1VJSnF1aGIwSEgwYWx2Mnl3NnVMVTN6SHE0WmVDV25sSHNHSk1DOHZJT0U1WEtpdFRGRnROcGlOWXRSUTNPaTJ1Q25TT1JwZFMwUzBrY2c3MWR3YUp0UEp5Z0FwenR5Z2JmSmNoZEVlUTR3bU5UNWx3cGYwdXR2NnZ0RXlTdzZZdTFlVjAzMzh3K3RPSFFTcmtpRFlRMzhWZHFoL1lEeHh4aFRqNVF5dkluVWQ2a3lwRURWMWRmRmg1YXlrWXJaejVNYytQeEJHck9LRW53K3plM1RCeThJNWpNaHI3NUZiSHk4RzNocHF1OTlzYnhaemVVdWpuSDYwRll1VzhubVZGVStKZFZkQnNXZU1LdE5tS3NYV3hKbFlwb3l3eml4N3BFMFN5TWwzTEtVbW93OGVTbHBMc2QrNklwL3hDdUtDQ2VRNzZhZzlJNnlMd3BhMkUxdWk1enJsUUJwWGEzZTFuakFETUllczRNQXNRZkY5clFHa0dtalY1Z1JZSHdGbEJxWTMrbEE5OG5JVktXUDRueUpwVUpzeU5mZVZsZ2tZblgrZ3NIZVBCdGRiM2Q1NjhpTFl1N29TT1V5YTlpY256QVFtV2JKSlIvMkQrVGR0eFM2SUtUalhLMkNXcGI2TW1IMGNtQkhBZWdzU2x6TkFXM0RIaVVXaUtZajlkLzhlR2UvTkZUM2Vmeng1NCsvcnRnK3dodm84bldoU2c0dXZZNGEzWUdIRGVOSWkyYnBkVGErblU1MUtMUStwWlJpRjg1VUd5bEZzaThJZnR5dVB0a0pVbjVLN1g2MTR3OTJ5YmVjcDhYUDhuQ0dkZGUrN2o4blZtNHQzazVuR2YrUnZlSkRYaDliWmVWQmNKYlFLazVQMENuakNnL1dWektDVTJpdkVtVkwwcFNlVm5BVnNBdWp2bzJGZ1pVOERWOEprZUhaZWJSQ2RkcWZXNnB0ZEF2TWlxWVVMYWVDb3RnWWh6elR6TSsyd1RXaTVRMjMxZWhmd2piSGQzamRWRUZ0dmtWa1dFSmtCRGRyZlZNS1QrT1R0N1JSZitERVdrK240K2pvNGZSTmVXYjJRWmJHMUVlNENIMUlPWUw2blNEOFhlZXNwU2FkaW1KSWJZcmVUZ0NKTnFhRDI0TFpHYW9pTkFkb1VNa0g1bnlWMnFIOXhUbGlSbjBvYS9rdHJrRVdCNmlKNTlHOS9acEY1ckxFcXArZHVjNTJFKzhTaXVUUUhnTEtMV21iWWl6dm4xUGhhV2MxQ1RLbTFRZUFsVmVGbkNENzRFY2c2dFlHSGhBa3pOT3cweWh5eWU0UGJaeEFSemNjd1NhVUt4VkhHcUFFay91LzVKdGFGaWQyUzlTV2lTejFEYTVnSjZYVlFvQXZCQUQ4VlVyaXVwTDZMbjlaR2JJVFNrVmhRWDBSK3ZKdDBpNEpmY0FBQmFNU1VSQlZONXJ5RGMxbEJzUWM3VVJoUko2Q09NTzB3SE1UTFBnbkgxa0tUWDFVa0xMTlUwd1JkOXlyanVxT3pYcHdtaEd0QW9Hd1E1RksvSlc0dXl2MU5iTVZmWWhzRi92OEtVazQxanJvSjlLa20vbEY1cFBQRkxiUmo4RXlIOUc4UlJvd25uRFcwQ3BEY3hCQzhGOUUwV2xuTmdreXB0VUhnSlZYcFpMMUI2ajhaQjFaWGFBeGY5MUxDQ3N3Y1h1d1JwN1lBR2RXQTdrV0JNZUdCVW1HVXJWbTlxMmo0emJ4S2FzTXphZEU2azZ1a0tCUzNvUTltc05nb1VzbTBNbkc1QmJZSW9MYkhxY0pVZHRoeXlsZHJyS0NEUzJMa1R2M0hrV29WKy9jNGN6SVdmWW90RHlaaVpMcWNFbHVxclFyNmxhRitMenhUT0owNENRMnp4Tlg1dmh1ZHFkT3dQMC9KMDdJMTdnT2hkUmFvWnloS0doVjZqNzdKaC9rLzdvYUp1dFNsV1g1WmNKNWhlUGhkckZyM05zeTBGNXcxdEFxZGx2c01uKy9GSUZwWnpjSk1xYlZCN2lWRjRXbVB5YklBZDlMak1OUitRNkZLdFA2WEt1TTdkUFMzNGtZd1ljSXFkOHdHK2I1L2ZvTVExM1RrYUV6NkZ5U3d5WmhHb0hYVkR2WGVOT0hMQWZRdTFTVzByeDV5YlBVTTBQd01vMkdsc2NCTWFyT0tMWU9Xa0I2Zng1VG1Wa1dVb05MdVV0aFJUbTRSV1pYYlg2QXEyc0VHQzlRRWN6djQ1YmRSeW9TRzQ0VlVTcEhlaE5jUnpnZjlZc1ZHeWpIbzB3MVJLemtPU21RRkxya3VjSERGRzJHYXJqODRhM2dGSWJpZ3VtajkwL1YxREt5VTJpdkVubElWTGxaV21RT1BZNSt1UUdMUzd1aEIwMmFhQk1QRWFiTExVbEl6dm5xRDNuQVVWcEpGNXZFOWd2VXByOXM5VW5OcmZrenVWQU1hOTRneUVnWUVSUkxTQ21FRnNVTUdWVEFNd0dvajVnQitVcTV3QXJJc1Z1ZENHS2Z6Ulp4cEd4ZHBlc0NCckJrQ1N5bEJwMHNpdXA0Y0d2akFhdmEwZXlFcWRBSzB0YkUyODJzcXZmSXJMa2hxa1ZVR3FIWnRjNERoQTlydytuelhhQzV0bnpTMjRLZ0o2alBybU9BazRZdkFXVW12SzczdnBBdlhNRnBaemNKTXFiVkI0U1ZWNldKbG5pck5MVkZUeis3aktoWUphL255VGg1cVFhRDNMY3R1bkl0Y3JGY2pZaVBhRGtKRERJZlo1T1BRUFJRV29scmJqSS9TVExVa0R3V2h1M0Y5Q0NDbGR1SU5KWWhGL1VLUlBGU1hXQnFRTXdHQzZMRVdoc1hZamlLQXA2RFVRYkhJZGhiYmtxdGRsdkZDaVhFdHA4REVTNEp0dkMzb2NCb1I2bUJzNWtoZ2x4UzNpQTZXK3AxY1ZzWXVQQk9sN1Z1RkFNMksyVFd1aVpKQlNDRGxQV3lrOXQ2MWZORzE1L3BRWnUxY3NTdmFCVU1Ta25PSW55SnBXSGRKV1hwVStVMmlFTDh1NElvNldCMktiZ0FqbytZSUxPOFp1c2pYNmV5OTRjKzNKelRyNW4vak5ybWZSd1d4aTNyVVhlRUFwY01WTFd1R3RhSVIvQVRiZW41TW5ubWc1b0FhUHZjMlR3Wmd0Vmk1bzFwTEYxSVNyYktSMzF1ZHBWeXRSa2xxV1dETVdseEt1NSsrbGo2Q2RZYytwelVIZ2RjaTFHeWtDWFVCTnBtVGoxUE1EMFYycDk4eDFQQUlxdGRjVjQra0xCMDRHQ0V1WktSWXhGdGM3QzRQVlhhdEEvMGExaWdNVVR4YVNjNENUS20xUWVvbFZlRnBqTklNYmdGcFhsTmpQM2NUVEJPMm1SL0dBTkdCTlhhVmxmdk9neVk5b3dsR0NTLzRlSzh5ZTFINGVIeXFUZEVxNjBIUzRYL21hSnRRaE1tbkRYOFh1S01sa1NkeUg3bVNGNWg4RkRmWnNROFljdHlXaHNYWWc2L1ZZdFE1ZlN6dVgvVEtVbUxpWG80SjBQd0xCMndRTGl6c2loYXJkaGhpM2RHT1ZLalZyd0htRDZLN1dHc2hBbm9tQ3owTEJJdTBKd2FtQXFENGhEYmxaeml3M3pDSVBYWDZsQkRBNFo2aGovQ2trNXlVbVVONms4Wkt5OExMQSt4bDk4M0tDeWdETmxrNlRhWExzbHlaQnB0MlM1eDErU1dqMGFVWHBZMTF4bHFkTTZlVzBUdUR4VTVnQzc0c1pXN2c5d2xwbDBzTGlSWU5ES2xyQWsxbWpWVURpd1lObE9GYURtSTlQWk9oQjFmb1MvSTBab2pZa1VaQ28xbUhsTUU4OTBRRkVQc2RWM2lTdVB0dEFhbERORS9tbmFmTWdNdCtZZXJuZCtUWTAyNVAvOWxWcDdqN2RoWnh3SGVFc3JBMnZzZ0JYUUtzVzUzZVlLVVBYemhjSHJyOVF1YU9Cb1kvWE5GSkp5a3BNb2IxSjVDRlI1V1dDQSs4a0YvZ1FIcTRUTWU0Z3NaWGRFa2p4enZFRUVoZmo3SzB6aVd2ZGROUFg3YWhnNnE1endxWWwrd2FNSCswVktzeEVzc2JnNFczS1pCMXA5M2FRRVkxWllwclN1Si96K2RXbzRTSjhQdFh5QlRCdUJ6dGFCS0k2Y09UQTc3ckVuakZuTzg1bEtEUzRsM2YrWUhSNXRzT0YwYnJHbURWV2lmL082LzlRRnhZTGUvaHQvY1ovVjkrbUtjSWJxUlllN2p3K0JuLzJWMnM0MTNvYWR3U3d4TUllZDJ4R3RCRlMySVNWZGxrQjhsMVJCelNaSjRIK0Y0T1dmek1JaWkwUCtVckpjK2dyMm9OWE5OYk9zODB3VmtuS1NreWh2VW5uSVUzMVpCbWk3MXFGN0FpQVB4SS8vVkZMN1RubVRnaGszUFBvdlVQTzdIZlNQaGNCL2dQNEp6UC9hbjBGSC9EWVFWUk5PZ0JKZTkraENlUEpUYWNHU09XQ1ZBLzcwaDd5d2IyVEROVWxKQzZIcE5xdHVFa3NOQm5XWkZiUzRWYWVQUUJJQW5RdFI0U3RpZk9BRVhFY3k1MGhsS3pWeUtaT1o3MFZZcDRIdi9YajAwcE1SNDdLbVNJdzlKUHpneWh0TUJleVQvQmcxemJtSGh6VjJuZnlWbWtCZHNFSEM3bVZGVGI3RXhGNlFXMUFvWFpZQUV5NVE5aEpJcmdpOE9DREJPc1JUSGZyNk9tR3Avdk1JZWxUSm5la2lVazV3RXVWT0t1ZmdqY0xLeXdMVHBIdXlMa1lOMC9rcDJNLy90Q2lBdDNWMjBNbjFIa0svcFpSOUY1RGRnR1haWmFYc1ZKSzNGZjkzUm9jZFkzMWxrNEtnbTZ4MG9NeGpoM1craEk3MTVyQmtQMkFsYmVKVFZIdytRLzVRMTBlZ3MzVWdDanRLZWlja1dNc3MwdlBaU2cySGFSekROZnJ3UG1uVlFzZmNUWXFENHFUckVDc3dmdXp4RHRvSS9kUGs5NWx2d1NQbXoxdXB6U3FSSTZ5enJsaTdzNEtodUI0d3RxdFFLRjJXQVAwbW9kTDlmRVhnblgvc09qdTZpS2V1eTEvZmNDazFlUENUVHNmNVYwVEtDVTZpVXI0RlVYMVpudDA1T2xDdTF0eWJleWYvbmQ0SHZIVG1OMitnSnorcjY2OXZlV3Z2NUIxL2sxT01mZjZULzlWOS9JYkplVWZvRTdNRzUzL2xBUDY5aXQraWhpN0NCUEtBbmY5Tmxtc3B0M2pEMW9iYWUxUzRDWmh1NjZ3cHZmK1VZRmF4VkZWOVB2Z3JIbnVzQlRuWmlEbyt3ci9LOWFQYVVrM25LTFZrOXMzZDQ1LzlENnhGN1Fkdi9pUFJlRloxSGI3bzVYZEl4WjMvL1NKQnNEeEU2Q2J2djJ2NHZBU1ZUSGdydFVVQm5XamNNVGVxQlliNE8rZ0hRRGNVNkFub05aZGxFTHh3SFYwVHhLWFVobUtxaUVFWFRoU1JVZ0JRL2lUS25WUStncDBuV1h6a0RhTUJwMGpLb2F0UytGa2phV0k0dWhvZVFPR0FzM0xOV2RFSUlyTTQ3NVpZN21DbnVJekVaYlN6eDV1aUZVblVwVlZGcDUrOHc4QzZ2MHRvTkorUGs2M08wL0c3b1lmQ2M2ZVRpbHllVWhPRWRxSm5HMHc2RWFqZGsvOUppOENGY3FCWDJqbHZwYlprR2FSSjQ5MDZQNENPWWlnZUgvTGU3blBvTlplbDY2cnBQQjN3K2lzMUFHQ2tzd3ZJRlpCeWtwTW9kMUw1aUhhZVpQR1JONHdHekthVVkxOW4yREtYS2xvMSs1VmM1NHVVR2lGa3dMVWlsWnBVZnd2WldwTndhUWdsQ01wNEc0cjYzS2JCTG10Y1lQcDhZQ21ZcVl6eHk0N1BrM2JLdndGYi9TbEZlbklNcGRiTzJWaFZPd0xIbG5FVjFGcWE5bFpxaDBkMlk2TkVZSWdOWEV3T04va21veEhRNnk3TEVIajlsZHJLSk9LV01xUVVWZUFhV2xmQUNaSFNuRVJtWG1FZm5oUUR0cStZcURvcnNvU2pZTGFFVlFYNnVmLzQwWmZmdWZNVmJHZDlCbEl2K3RYWGRDQTUwa2lYa2VMKzAycElSdXppU285TDZsNlhvdFNhaXRNTW5zbzJYNk9rSlNZNWVNSU9vRkxlWVhEcHJoRHFSWFdCQjNzRGVXd2RmcXR1bmk0WlE2a2RDbVBJa00yUmRiajdMQ3B2cGRiS1VlN0FHVEM4eWpyWUl0NDE1WDVvOGUzMkxiRWl4YVFoOFBvcnRTWDdnY1BHTjhZcFE4cEpUcUxjU1JVaTBubVNKVVIrZDVzbWdzL0owS01QbW93VGJja2tMY3JaSmhDL1NDVFhnNmw3WFJBM3NNSDZhYW9LcUNNTU9ENEs2OXprZDFaeVNGdDI4QjMySGRpY2djdTdTZWlYc0dtMnNFdlMrRjhlVythMyttM1JBSUk4OG95YWxqUXdaVE8vMUFWbCt6T3ZCWFAzclc1bUVNNW5XdEJLdzA1K2NBUllodlRCZ0hYVkhyUWxqNmhac3ZmZTRqWnhGNXVhYnhDTWk4TUxUWDE5YW5WbWZZdmV5a2hrU0RuQlNaUS9xVUprTzAreWhNanZidE5CLzRCWHRKUXcwQVh6dnM3ZUpxajFYbUJjNm1ML1RPNTFpWjJ1NjljL0EyUmdIRzR3YWsycGVjeGd1ZHBrb2FERTV6UEVTZzB1NzJYQzlSRGZmWmZ1c2g1d25OaTJTTHNTMU9SYlVENmd1R2g3OTR5R2pUeXRaOUFyMlNLVGU0MkMyYjZpdERlVHN6bmlDZm9lanhvUkpWWkNyalpoOHhPalNSNVJxMlI1enVJb3NicmJoSUJsMGJZNHZORFVWNmx0aVpraStocy9rU0hsQkNkUi9xUUtrZXc4eVJJaXY3c05PaHJ4aWc1U2pJaWV2bGpKMlNaWUZidDBIcEZWYVVwdEVaRzdody9IZFdaM09WVFJxQ202S1VEc1M3aThHNlFKR1VGL202VHh2eHkyMEc0ZnFQZzd1TGpGb1pBRzUxekhSUmt5NnFyT0xOdktXOXZLMXZSdC9Kcm0zcEcxTFBVNDFqNzV4N0syYWt5aEZ4c1Q3SDBOc2ltd2RoZFQ5NW1tQjJObVAxbVdTcjA0dk1ETVU2blYwTDJVZ1k1Vm5DN2xCQ2RSL3FRS2t1azh5UklFZ0tQUm5QS3BqeDVTTnYwNlg5ZW9XOW4yd0paWU9aTDFvTmJVeXNEeWs5K0htcVhtTVlWWHVVK052ZDhKenREOVpKYnFYODYxaDUxV2d3UFJiUTVidUVreDZkWVYwU0JwKzZzZDJjZzdWV0IydDRqL3pmaTFUdStPZE1LVlhFME45RVB1VSt2UVJXMERQMmNhMXpBbkhqVU1WdzhDK2VUc0tBNHZadVphdnRzaEhRdjVqems4dEtKSGhwU1RtMFFUbWxUblNaYWkxekdOZmxYb0YveTZrT0tlR2ZDWEZVbExpSzRhcGJHQWNzV2gzY3UvZHpTbHBzN3UvT3MraXhqOWdDcGowRWlqWkpHR2dteWhBenhFQ0xEYWcwODFqWENhSHRsczZiN0NyREtPV3Q1K0tXY2NkaTV3cDFLZmZHTTNyQ085MVVVS2oxNW81aHBzQnF5dzY5M0NqN210RFV5MmlLZ2lHNklUK0ZrL0tPWkhVWGh4TzZkU2E3QWVPR05zTWhOOUtndktTV1ZJT2JGSk5LbEpkWjVrS2VmcXd1eVM5ajBvQ1A2Y0J1NHR6UU56WC9ZamN5alVBR2pHZzd5eEtidWZhcHdhanZYSW5jTkR1c2FFVjQvV2NUZGdxWUVNZTZUSE9sV25zSWplVFpiVnhYTTJXeHJvWFZkaTVCWVVnNVZ3THZsZlZ4MWNKbThTVHovRGx0V1psUG1WYXo3bTV5cGJZN2JnclFaOE5MQ3BDRW9NamhtNkZJUVFJTkQvZmVWQ0ZZVVhNM01xdFlHWVJaZ0VIMjE0WkUzZ3lKQnlZcE5vVXBQcVBNbFMxcVZ1U2pjV2psaTdMUGkyWURiTG80dWR3Nm5IdjVmT09PSnhTU1drRlNuQnQxaEZLYXJGemVRWmFxRnRjWHNRVzJydEEwSzdRbHEvOUtnQmx0cXF5aWliN1RLK1NaZDdtN0svZXFhd2tpNDAxZkRXVW4xc09IMHNmOWZTWnlSOXNzck9vYXgxaVVXK1NCVVlLQi9RN3d0c3FUbkF3NTdaK1dsc3FRMGh5WStpOE9KMmxsS3IzWG5adDhQOCsvR1Bxai9JTU1NM1hIbFhKWjB6cEp6WUpKclVwRHBQc3BSMGVaUGhMY0VKVm9YS2c3RU50NU00TG5CWGxpaFJFN0JUSm1LdmxJV29TcUtseFZ1RU9NeE1zMXEycUZHZ1VldVoyczdKNVNUNUZQb2dLMjZoZ3psUVN1VG9uT3duejZKckYwQzV0YVZZVUpYTkZpK2ZCdEpIQkV2WEk4WndRcWRGMExwK0IxNnBycUFEUCtJY3FvRzB5VE1vdjR4Z0MyU2xkN0pKYWVaaFJkaGtNK0VDL0RoamJmQmMwa0ViQ3hxdmd2Qml6cFpTYThBY29vZHlKUzVtTzNMcEVFUCtaMGc1cVVrMHNVbDFubVFKdVpaMm01cGlOTlRKd29MVGJLbHFJZk8xNG5uWVlCRHJSc2VMbEp5ak9JTVMzR1NaZ1lnN0l3Vkx5dnBYa09zSitJRFg1N3JvSTd4d0JkMGI4ZytkcktEamgvRlBJVzJoM3prYWNRSjh6bVlMcjVoLy9tUkQwczhyZXlleXRNeFVsMzhkTDVkcEJ6M1NBNG5LT0RxS3RzamcxMGEvOUZaMGNzQXBCdWdMSitzc00wQlA3QUJRWU1idDhBLzlrWnBpOEpJbURxVjI4Nm5yajE2L2NSTzBxRGhheEd3VTJSSVQ2VkpPYUJKTmNGS2RKMWxLdWNUejNNb0JiaTN0RTZ6REs3S0R6RzJDMzhNNlRlakdRM1ZTU2c1YUNwYW9uRG1MTnVQVk05bXVPMEwyeGFmUis5N0VHeVRKTjNVL1BPSzVaeDgvL25GSXo3N3RtUE9uTlRsc2Y2WDd2c3VjQlp3UGhUQktZYW5KdW85N2kvUzQvTlpqOVFzdDQ0ekNJMHdOczY5OWIvZFkrYXJDekErZi9DanZ0ZmJKM2hNWXFEL1IrK2U4aUp5THdVdWFXRXBOWThneXRYeHZoS3VaVDFtR2xKT1pSQk9jVk9kSkZwOXJsMHZEZnZhRjBIV2tad3p5TzV1eWNjWTJ3Zkluc1VyRGJoWjZPRjZrNUZYaURNRkFWMWxtUy8xa0lwUTFqMGVzcHRSVEliWkR4VllvZFJTQzJaelgxellGZVRrSnRGc09Id2VYUXZDUzlsNUtiYldraGJkanhDRkZoYVEwSjVHWkR4bEFpVzNPa3l3V0xHcklLVmhjTDBpQzNvWk1kOFZ5VVpiaDFGZGU4MmFpMGhRVGIwdDQxNUs1cDVVM0NYanlNN2lkRFBzWUd1NmxsY2w0VVlxd1hSUWFGdzkxTXNkZ3dsNDd4NmlYSjZnaGlzQkxoK2FsMUxhOFYra09lY3N2S2lLbE9Zbk1mUG1qSzhieFBNbGlTZDdhRmtVNFRHMVA1Tmh2TEpNOGZMUHNmdk40NEtFdlBOcGxHZzFPWXJPeFM3Y2w4WXVVcWU5K2dxdVpXdzA5VTRPMHRZMERPWnd4VXdYWStqblV4eHZQZ3ZCQmpzZW5RR3ZsTjJjS3RQSWtMUUF2NWVpajFMeWloVDBIV0FwWkFTbk5TV1RtU3huUE9Fek9reXdtRHNOTlVRS2VMa1hEeklnRkpZNFd5ajMyT0JzYXBrWmVwSFIrcFlQc1dqYUZPWWRNLzlXQ2NMZHhqcVdjL2RuT25ZcSthU3R2bXBZaVlENlQ4ajRyYXZmbER5OXI2NlBVbXBONXZ0bWo5eTN4bDlLY1JHYmV0OGZKMFowbldVeVVic29DSEthMktiSXpja2JCUzc2NXgxWFcwUEVpcFdBcEUwdmNzaE12Q01pNlFUbFJXWkloVFhtejdaL0ttbWRGZ2RvYzZsbk1lOFBMaEx1VXYvNWVWaDZ4RllIRVcwcHpFcG41Q3Noem5tUXg0THdqOHpoTWJWMW1YeTZTaDdrcURZbmRQREQzY0R2MVJVckJSeWJtRWRNY2pzL3d6QWxla3I2RWxDL2IyZ1JkVDZvWVN0Q3pXbnhXMDc3d2N2a1dlSndoTDdEUGgxKzN5NlpjNGl1bE9Zbk0vSlRGSU4yZkoxblM4YXdyZTVnYTFYMzVTazBFaHRndlVtcXNlS2FMUmlSWkY4NDFYZ014R29wbWxhVmpwenpaMW41czdKNjhHTXp3ajloNVVWZWZ5QlBlQW9KOGFUTHpvTUFJYkZKUEtjMUpaT1p0eGxNb09VK3lwTUlIWVdweXlabEtsVk5odjBqcGJOQm5iem50VE1Zc2MvWVpDeU1DRVlGdk1BUTZxSVEzN2V3WEtaMG96bEg5NlZoOU9zbGpZVVFnSWhBUktJNEFoS2xwSCtZb3pnRzNzRjZrZExQNWMraWZ3UWU0dStyYlNXN0NXQm9SaUFoRUJNSVFNTUxVd3BpUTMrclZYcVJNNFZQcm9DY2Y3cUcvbjFJZGl5TUNFWUdJd0xnSTREQzFhK015Z2ZiR2k1UnBIR3Z3NDVaUHZENnROcFpIQkNJQ0VZRnhFZEREMU1ibEZ0dEhCQ0lDRVlFcEkyQ0VxVTE1TkxIN2lFQkVJQ0l3SmdLcFlXcGo4bzNOSXdJUmdZakFWQkFvSlV4dEtpT1BuVVlFSWdJUkFRY0NwWVNwT2ZqR29vaEFSQ0FpTUJVRXlnbFRtOHJRWTZjUmdZaEFSTUJDb0tRd05ZdHZMSWdJUkFRaUFsTkJvS3d3dGFrTVBuWWFFWWdJUkFSTUJHS1ltb2xJekVjRUlnSm5Hb0VZcG5hbUwxOGNmRVFnSW1BaUVNUFVURVJpUGlJUUVUalRDTVF3dFROOStlTGdJd0lSQVJPQnJUSytwbVl5amZtSVFFUWdJakF0QkxxbGZFMXRXcU9QL1VZRUlnSVJBUjJCR3RKKzlGT3ZqTG1JUUVRZ0luRFdFTUEvZzFmRzE5VE9tdHh4dkJHQmlNQTVSV0FSbE5ybU9aVXRpaFVSaUFoOEF5S3dCRXF0Z2o5SjlnMTRKYUxJRVlHSVFDa0lIS2I5NkdjcDNDT1RpRUJFSUNKd3lnZzB5L2pSejFNZWMrd3VJaEFSaUFpa0loREQxRktoaVJVUmdZakFXVVNnRzhQVXp1SmxpMk9PQ0VRRVVoQ0lZV29wd01UaWlFQkU0R3dpRU1QVXp1WjFpNk9PQ0VRRVVoQ0lYMU5MQVNZV1J3UWlBbWNUQWZ3MXRmMnpPZlE0Nm9oQVJDQWlZQ01BRVIxb1pCZkhrb2hBUkNBaWNDWVIrQmJRYWVqVFozTG9jZEFSZ1loQVJFQkQ0SmMvOGRBam44YzZEYUgzdmVYQit6ZTF5cGlKQ0VRRUlnSm5EWUV1MFdmaTMxZlAydmpqZUNNQ0VZR0lnSWJBRU4xODZ2cDdIbjMwMGNldVg3K0owTFpXR1RNUmdZaEFSTUFmZ2Y4UEJ2MkdHckg0V1k0QUFBQUFTVVZPUks1Q1lJS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VVY1N1hIQnBmU2h6WDN0MGZWNTdibjBzWVY5N2RIMWVlMjU5S1QxeVgzdDBmVjU3Ym4wclZsNTdYSEJwZlNoelgzdDBLekY5WG50dWZTa2dJRnhkQ2dvPSIsCgkiTGF0ZXhJbWdCYXNlNjQiIDogImlWQk9SdzBLR2dvQUFBQU5TVWhFVWdBQUErY0FBQUJhQkFNQUFBQW9iRHE1QUFBQU1GQk1WRVgvLy84QUFBQUFBQUFBQUFBQUFBQUFBQUFBQUFBQUFBQUFBQUFBQUFBQUFBQUFBQUFBQUFBQUFBQUFBQUFBQUFBdjNhQjdBQUFBRDNSU1RsTUFJbFNKdTkzdnpaa1FNblptcTBSeHN1UmVBQUFBQ1hCSVdYTUFBQTdFQUFBT3hBR1ZLdzRiQUFBVy9rbEVRVlI0QWUxZFhZeGp5VlcrN24vM2o5MEtmd0hCdXFXUUtIbEEzVTg4OElBYkpGQWVFcm1SbUtCZGhiMHR4RXlJUW5BanNneEJTanhCUWlzaGdVZUlYVFFKeUkxQXErd0R1Q1ZFVUpBU053OUJlWE1ueXE2QVBOZ29ZUWtQcER0azI3MHpPN3ZGVjNXcjdxM2ZXM1d2M1cwaHpaWEdyanFuenFtcTc5UTlkZXFuUFZFMDlmUHU4ZFFxQ2lpby9HYUJ3ditQaTg0YzFaa0N0emJadmxGczQvMGJyVzVPbFYwRHFyTUVidlRJaWN0aS9LdDBRS3cvMy83SUh6a0x1UmwyOFJldTdydEZwdVRZYTV4U2FTbnhhMEMxR0hDMVYwajJUUGJWVGl5UnNVckljdFg0RStRTjJMeDErY0dZbkdYMHdKUkR2TkorT2xCQjRXS09HZ3ZyQ1JLNGNWU2R3RlhlOVF2dHlTZitRSG1YcXEzTTVFajlyOXFsem1NMUwrV1czb3gyeVY0MGVPTit0RWpla2hoaFNaZDQvMUpwWHBpeW9GS3VHb09FQ3hhYUE2b080UDQ2VHV4N2RTSjE0WWNVbTVQdlNhd28yb0pWWGMvNVdWUW5EN2V1dGxHZzQzWUlSY1VYeUpGTFpFcjZsQTNPYXEvR2sxdDM3OTU5N3RZZDhtWkszU0NUMjc5eTk3azdoSUU3QjFUdHdIMkZrSTkvK1VlZitxazJtYkNHc2ZaVzJvclJMM2ZTWHRCRTgzVWxxMlJhMjlFS2VkemRwOFJtY2YvdUZHOFc5eHBLdTV3Wlo0MU9DUWVqbGtHRytZMC95NEo0QnNKY1VMVUI5d1ZDdnM0YXVCQ1R5UTV2YXZRQytmQjJWSmtnMnpnVXRQUzdSaDZtYVQxUnVZcndwaytTVVRFa0J6cmZrM2VMTHlmdmlrZStPTnRkWTJGZGYvL0hIV2JpMS8vMWk2bHM3WGxHdW5yL05raHpRZFVDM0w4UThqWGV3ZzJTdWFVT1hSaHYwSmRyOTRpenM2OFh5V21XMFZLTDhHdzlRajdLeUFOeW9iRjlXYmQ0aGJnWERENnRlWHgzalhsU0RsNlZPc2huVmVaZmd2VGgrNHcyRjFSTjRINkVrR2ZTTnA0VDRZNDMyREo4bFlacjNiT1VMeElkdk0ydVp4bXpQL1NNR2I5TERsM2xIUFFjOGNHbFEyWTZjazZOSlJRUFlPRnRUUzU5bCthRXFnNGNYdTd2WjAzRXBNUW42eDRMM05objV5UXJrS1EydGJCTzRmY082RlRPMWJRS1IxODU0aXM1MGFQU2hHS1puQnFMS1dLbE1kNkpMcGFHczNOQ1ZRZXVKZDdKcEtFWXA0bUpmM0JNQ2NORGZKQWRmQ2hQajl4VDhrcm1oNkdnSTBaRlczZ09wVWhlSmtkODgzcjhlMDZOZVExMThCb3crbjJObDY1MzU0U3FCaHhXRUw4a3QzQ1ZrTGVsZk9jc2ltcm1xbXRrZEV1U29Va3hTMVJJenVTdnlVaFpsM2ljTTZ0STRpV1NyaHFMcTZyRDZNZXEySVlXZ2Q0OHFncHc2NFNvV3g2d0VnM1krVk9oTC9tRzNvZG9uV1FMRWxGVStZWmFDT0xCNUxITkVvVStuT0s3cHRNcHBOaFoyRm1qS2JINUdaTW1VMVpnOUIyWkVFVXZxbU4xRHFncXdHRUNlbHB0SU53OTNETi9GdWtidldZWWZTbG53Y1lrWVdzSTRsbVNoeENqaEh3NHhaY0xoNFVoMWFHTXMwWlR2cCt6UTBGTHcxZEtDREw1TG91UFVsVnpRRlVHRG5HYmZsYUdZWENZTm0rRmhzdXJodEg3ZVZNNkZWNGlQTTZ1KzN4Q1dwV2NjSXB2WkN0S3VmejBhV2VOcHVwZHp4SmlDMGEvcDRpdGE0TmdEcWpLd1BYVkdadzJ0WjR1TDVEWnBXNTh4WmpUVzhZd29KTFNrOXA2V0NyMGNvcFhTemtPcVdHdXBMTkdVMkFvVFg4bU44SnhBeUg3Q21OWkd5WnpRRlVDanU0SlpyNDhhZWlTUEtsMzZDbExYWitpcXVJOVZyb21aeG9pWEcxSmJrTXVrSjkyaTQvMHR1UXJDdWE2YXpSVStJeStDYU1mS0ZLRFIwbzJtZ2VxR1hBdnBxdnlyRldZM2RMWWE1M04zVDE5WUd6SUsvdE1Va29OK2FSZkphVlcxbTd4ODhMTGZxbFZPVWwzallhUXoraDAvLzFDbHFvWTN2NGgyRGVNYWdaY2k1Z1JHVzN6S1cvekZodXlEYTNSMGJKWWhNdGRVOUlqUHRZeDZvK2o2QitTb0U0cGtadHhpOWU5VmVjcWRqTGROUm9pUHFOai9hT2l1alJSK3o4WFZGUGc2RXQ5cW5lS3RubWZFNU05bUliK2R2VjFncTRqYXZOeHNzb21BbU9EeWlpdkVkemlTMTRubzZrS3pMcHJOQlQ0akk0OUNqV1EyZFZ1SXN3RjFSUTRoSEhxQXBKMkVCNDVuWWViYkFadHFONEtlL0UrbjQyQnM4UEE2bEViTFhqV09LeWsvSkVqdnVrTkoyUkZ3ZW1jR2cwZFhxTWpVSkxOWEczdnF6cm1nbW9LWE1lTTNkRThHRjFNU1cyMjJ1NHBmV0FseG1vMzlCeTgramFqRGFnM1hucGI1M3Z5T2VLd3pyRkh1Z3c3cDBaRG5kZm9nUFZOU1dvdERaRTRjUzZvQ3VDb2R6K1NXc2VUb05KQUE4OW00Z2pxUkwyOGdGay80VHMvdDhUS3Frdm45ajcrRlhyeXhHTTlxaXlrMlZVNHIwWmR4bXYwRVZFMkovcnlDSUN5T2FIS2dldkJ2R085Uyt4TjUwdU1sV1FDeGMyUCszS3hSY3VrSVBQcHlwNFBreVk5Ym9sM1ZLNDNseWMrU2dNT3I1b0NCZkpxMU5WNGpkNVUxMFN4TnVibmhDb0hybXViMHBuUnVUOGVKcUh5R2xIZnJsVmJNUFVYMzRnbnYzUE1BVW9uaEYwRWRJdXFuOUF4Ukg3aGxmYW54aEk5VDN5WXpqMlNRTEhrVDk1aGQxaWkyaCsyUDdXVGlPYlZxQ3YzR24ySTg0eE1hRU4vc1c0SzFhd0pMSlVBUnlPMnh4b0hXVXJtY1VnbjhmNXc1L3R5dWJyZ1M4Uy9RVWRqY2psT1NMdGlnbGlHaHRHUlZNNlcvRnliM0NhdjM0K3EvODI1ZWVKOU5USzI2ZlBRMXNnZE5tcHJIWEpKMk9WTjdEd1dhTERYNk9kQU1HdERReC96TjRScTFvSWtsUUNIRjlqMjF1QzhpZkEzUGVhRE5GWVhkdWNtN292azlmZEYwWS9IL0RyR1VNUUtsZlpWeXhlN0k3VDRURlNMbjhhaVlKeTBMMCs4Ymh1b2VnZHo4OTFuY01Yakh0WWdWKytMYXAza1VsZGVqYm95cjlFYlFEQ2JEMXRKRFptV20wRTFxNCtuRXVCNmFOczlneGN0Z016bjlOYytsckJmNHQrOGNOTVlLOVhPNVRGbGluUGpyWStMVGk5MmZuMU1PZTRIOThDZkFYZnBDaEgwZmxJc1QzeVo2RytPVzdXVlU4TldDZTdxUmx1VGNSVDlCTmVXVjZPdXhXdjBPaEE4RmxJTDZnc0Q4bzJnS3FyUHZoUGdNUFZrYmN1WTlMeEFQUW5NZUVtcXhiZmJNdm9xK1dTU0dmSzRQMk41VTYveHNEREdQZXg5YjJuY3QvZWNkL2hVTEdQdW9nZStMVFFaRTFkeGJWNmpLd2ZxSytaT2lMMkZzMFhWckNNQnJtUHZNVDBadkRCbEpFcmJNTTVJYkRTdWFzc1RTY3FSQk81SGpFVm53aE5ISVltTVNVbktsVWp1SHRBYkF1UTdOTmJDMllQa2lBT1ZlWTFPRDlUM2hETHRLRjJRemUrWm9tcXFwMzNHclhzMDdRMExrMTdOUDdUUU01SXhLOVRFWnNSaTJ6ZUJaMXA0cWk5dTd0QjZ4d2JiSUNBQzJEYUkwV2UvNjNyK1F5L2N3c2pDd0k3cFZMdUxPblcrTis4MU9uMXR6cmlhOWN6OEhzVXpSZFZTRndPT2JzM1l0c3A2b085YmhGSVNSZ3R3azU5VkVmdTJ2Q3Q0V1l5bUVUYnlSdEQyNkZ4TEhpSEgyQ0N6dSthUXR6MWFXeXYwMWFidkl0WFNWRmZVaGw0cndXdDBPa0VlY2RGVmFmRm0xU2FJTTBWVktKVy9HWEE0TjdlNmNUcjZUK1hTZWhvT1dlUDMrU1FQVHRFb0MrLzNXVklCekI4eS9hR1lWanZFVWJIejJVL1VpODhONm9zdzZ6SW5oNzdtaHk5Q1N2NzJHaDBSYWVvckI3YjNTdFltMGpORlZTaVZ2eGx3ZFRUdFFLYnlkQlAwYlFzOUphRlA0elRERWwzdUdqREVMUXQvdGF5VzZ4SVJEbUIvZ0MvNHRDSnFGbS9FbmtxaHVWZlJhUHNqdGc2RURQdnJqUWJmYWQ0aWw4ZUNFZnp0TlRvZGdoZUp1cW9ZMGw3dE0wWFZWaHNEcm8rbTNiTndPL2I0TGlzSjB4NW5PWnFLdVRlREJ6bFFPYjRjOEJHV1JqTG9yVWhkZzArM25WK25yemJlOEdUa3ZPUFlYaXFQNmpVNjRCVU9SRDlLZCt1ZEphcjJXaWh3UXpUdDFHVFREVG5tK2t3V3B5QU0zRmFaYVI5LytqZnVxeHhmRG41VytGZjArc0pYblBLeitUS2t0RkhtL0JDa2JsRDRZTWdtQksvUjZUa2xINys3d1o1dmxxamFHMDZCUThmMU41WVdwaE1TMzRXMXk5TFFWek50Mkd4c1V6Zklna1lFVjBlMklqb3RzSmd1SnZMTlBhUmk4VWRYZ2xyazIyLzBkanJOdFlPNlJHdWZKYXIyM2xEZ1dyQ3VoVXNEMjBNTFBTT1p6VU1uUDZhTmc2eDRiZ3FTTzd4QVhiamNYQUg2cGg5NFN1U3l2NzNOamhjSzd5ZGtTdjFHNzRoSmExSDNpWmtXUFRWTFZIWGRTWjRDaDViWm91VWVqSDVpbCtKVWhQMmFoYUdLWFAxc3JwQ2RTZDJLNEp3YjhhSGdxTjl0ejVoVVMxdHppRDBlV1JrdVl2WHZwRzJBN2tUS2ZCZGp5SGhHWWhYVEZ3R0xVY1FnekJCVlEzZENvTURGOWpYcUFIYlFiS29wZ1MvUUtGUUdadjhaamV6UFlzR1dEcnltb2RZdVB3T2pZLzY4c0N0M1VPbk9uZU94dVl5bTZGYm4wS0hRSk04UVZWTTVvMURnNEZsdEFWdHNKMHVLek9ZSlRENHRsUXBLOXFXTFJaM00vcm15Y1VHRFdaUmhyQjFaeUc0U3ZKRHJzVzFCRHZrQ2FGTmYyN3Byb1B0RkdyYzBxcG9la2FYQXdlZ1c1MFBYbUNLZUZxVzFiN041VklnOUoxcFJYM1lnVldadGprWEJETjcwWG1ENGtOYStCYkFjejdOcG9TelJSMW1hNnhYWXFwb2hxbGxEbEJRRnJpTzlaUmtUZFZ0WDcxa0pIRkVaL3Y4MWpvaGxGRW1DWmhKdE9PVFUwR1U2QnV1QnFhZ1laVGN3ZkxCcjlRZHlQY0N4RGVIUlE3c0dHM1dHcU5yVWcwYUJhNlhyQ3JuUU9UelRmWmxncHMwNE00cSt3SzArTm92blVPaWV3Qm5uaHk3VFoySDBydUZLY3hwcHNQeEdyNk5mWTdvNWZHb0lPd216UTVWVzhlZHZteFZSbzQrc1J1LzRWdW0yRlNVcWVHK01qaFpkVGRGcDRaUzNEaTdteUd5b2hSSmF6aUlxU0hGZytDREtxOTkrb3lObW9QMEtQa3FuK20xR0w0Y3FsTlZpUzN4SmdXdmEzRHMxd3o1dFE4NWo3aDNSd3RWdnRTRXJEYkJxamdyT29pdTJZNTd1YWZPc1U5emZRRi9GOWwxK2ozL0xsUHFORGxkTnQzbWJSZGFGczBNVkYwMWJ4R3IwZmJyL2JFN0JkSXo2ZWc5SFBNNGd5RksxbGh6NGIvaENBd2pLcDZubnFsYW5PQ3gybHRVcFV1dnkwbGxKRytmcHdFUVpuRnpGd0xhVUVlcVZiNy9SWVVBMHNtSTdHVkkweVpteXFDN3F2NGhlZmVxcmVQMU1velBnOEdxWndXWFQ3OTBwWmp0eWM5TTBiSmd0WVByRUg4VUFITmN5M1NsdVBXVXJjSjZPMXFKYW8yMDRlUFFOZHRGUHY5SHBZRDZLVmd2ZHhDcUxxakdIakhBdmVXUXhPZ01PazZoeHdJK3VlN2JqMEhQOVJIdjlXTUF4eW15SXJmMExRWForWXg1TDM2OWttVjc3TjE3WUtZNEo2TlJRU0djbDE3TnZsTFl0MHpFUWpISU9ndC9vTUNCV0pjUDhJd3hOZTFsVTY3b1JYNzM5emVPK3hlZ01PUGdUM3MvYUs1T2ZUNW9BT015M1gyc2R2UmkvSjlFMnllU1laL3ZTbTI1ZStaSmtlQkpJQ3pjRXBkVCtxMklhZElvRDBMR3A2VldYeWRPcitKSk1UKzBBNDZ4SVRaZUsycEorbzlOMzU4TDR1MFdicm94V0ZsWEQ2RlNsemVnTU9IcnF1ME5MVkRvazVyZFp1MEdoTVZHbTYwRW1VOCtpQkdnL29jcHpINHk3eDd3QW1rUmZqQjUzRDI1eHVNN3RYS1YrcGhZK01JRkdPdnk4OG42anc0RGtlMXZCODBWU1kwbFVnNDJlQURmaUlkRkxWK1Bvbld4dVJUU3QvcjZZSFlCWVhselJzY010aGQ4cFNhTjNxRHEyUzB0VXRFTUk4SGwyZHo5aHU4VUwrR0dwSmlYWnRNemZCWDRieDI5MGRxQitMcHlZVXJjN1V4TFZZS01ud0RXU2VLYmEza05MdXFmNHdDdndTWGVyVWs0cjNVWURpUzY3RGppcmtUSHMxOU8vODhGeHFnVUp1RUhoem5HYmdtb1puU1I4dXpqbHBUOERsUlFzODVtRUQ2cmtLR3U2eWpCekFVYVBNVy9GQWhWVGc1VlNFdFZnb3lmQXdmUjB6YmJFRm02Tkk3YVU4Yy9va0JqSXdTKzBwSTU4TjAzaDZxRkZGZHk1dWtyTTFncVlXTTZndXIyZEFHSVZaNnlWTFBaTGloYi8xRnRCTlJUNE5kTUFvN2NBU29DblU1cGVFdFZnb3lmQVZURWVnWEh5MStOTE9HWFpWYWNWcFVseVJ2a2JRa1RnNmJLcmsrM2dOdExaV3BLRUoxRlhleU5SaXZxTEUrd2tpVldPVlp4cDZubnU5VWpWT1pJSVk4V2trcGJBSkhXYVpqeUpBS05qQ0JjZW15VlJEVFk2QjY3Qk5yZTZPN1NUK01sektheks3N2J5TjRTTDVCTFdZcytDWkEvKzk3aXFvaEd3T0pKSmZlRVBNTjRvNmx2Q0VWakZtV1RmZHdnbzY3ZW0wYytIT2dPRER1TS83QWt3K2dEZE9RelRscFlxaVdxdzBUbHdpSml4VE9yY3AvVnV2SVVnbnYvZGJ0b09SMkpKbUlyeTF6TzBHbEpVYjUwalkyQ2huTnVLODhRYStTcnpBVDNCdFlxejVnd0xvNm4zd3JiTDc0NGhkR244TUxad1J5WkxVT2dZM2hHWndPK1NxQVliWFFBM3BBdldtRFZxODNLUXpjMmVaaTRxZi9WSC94Q1FQZXR0dnRNaURscU56WjhXc0ZCaVdualZIU283ZkRQWm0yanVJK01VcHlXamtXMFhsbkZDUCtyYU1yM1dSclBZY3hDa0lzRG9mWGx2TWtncC9hRkplVEFGb3hwc2RBSGNlaHUvQmRCaWJ6cWRWSDh1c0htWUZDVmYrQUwvYzRKcStwdFRnd1JDYzhkdkNBWWZHTHlxWGZhZmZtekJ0YmRnek1Sck9NV1pUSnRPQTFNOXNNaFlWa0EzVFpOblprYnZhUjVOcnM2VkxvbHFzTkZUNFA0TWdXeDNEODJvNEVEOGE2N21HSFRGZDFWYlYvK0VFbjg2SXI4dkNqNTQ4RGxDWG43d1FPVEZOMDZmSm1wUXYwQjN6SDZnL1N6OUQyM2VqdDZUdUFHWE9GVURqOEFHcVZCWjRodERUMVZSZmZCZ1FCNDllS0JTblpvRDN2UjZzTmVVYWltSGFxalJKZUQrQzBQOCt5OC85YTQ0cy9tWHBYWTRrc0pUSk95RkRwbmNhaFBDdDNJWjBURkgvdVBsRjlOUVB4SEdmeUFUTTVlUDN5YmcvM0VaR0E1eGNEYXl0VUtpb1BqbnViWnVwQnJjTVlTcFA4RG95OGJNWnFveEtPVlFEVFc2RE56L3dGcjBtWWdsOW5wMlVHWTBTeERPMVdDcThxVVBrWSs4ZjBkdzZiZDduYTBaUGZyODcwNCt3RjZ4MnZPWC95NVV1TVdYeUdOUnFPejM0cDA5UTdUQU1qMGtrTnRLTjUyTW10eUVjcWlHR2wwQmJ2MUx6N1Z2Lzk0L2I0bjRhRXVKdE94TlhJRXJ6bitjVzluVmdERVZSVTd4cUdjdXQvSmJFc1JGUUhrU1ZKQVdDbmpUYTVlbndlclNndVZRRFRXNkRiamtSMnJSZ0laWU5hV05NUlArLzBEVnVaVzlyZ1p5cG01R2NZcGpOL0NlUTJZYU1zTFk0MkQ1QUtNSDY1SUxsa00xMU9nMjROTC9vS056SURmRW5zWXBrcDJSVXAxejVFS0FJOG1iWXVNQzFrbGI0MDI0WXdpTDZIVVp2Unlxb1VhM0FiZktGOUJyUVg1dWxDeXZMWWh3a3ZNNGZNMDNNVEFGVHZISzlIR2NyZEVGVHRQaDN2VnJDemFOWldpbFVBMDB1aFU0RVc5MnRlV012ZkVOZFRmVktPU2VJMWN1ak1JbXdTMis1bzBtVEcwQkZIY01ZUkUrMTJOUlM1bFNwQUtvYnZENE80bkMrZWV2cGJXYWx5aXN3SzBrb2N4L2Fwc25xUm8xc2VhSlR0MXpaUDlJMVdUTnVjVjdaTjhxTVNYUkhVTllGSzltNEZxNFU1QUtvSW9yVHVhVHhjaW0wYTNBd2VodnZmelpyMWpPSW15OXFIb3VGeVVIOWpaSmRtNXZZOGcwdDNqeldxYjBvQXQ5Y2dPdkoxMEExYzNuYnZFbkppSjE2OU5wczB5alc0RkxoODVlS3BtWHNPcklCSlpkZzZMYXpncTVVMjV4K2FqSExWK1lFMStQQXluYWpqS29oczNwVlN0d09IcGlUMkNRc2l5VzlmWis5WGhZYUhEWHhObXB3WkVKVHZIRmExbWwwNnVlSjNMOTgwcVhRVFhNNkhiZ2NCZUNQWS9DT2x6TEQ2aDJpVU5QNDZNaCt0M2lVNSsyV0t2SEdmT3hsWEhEeERLb2hobTlZUVdPbnJMUjV6U3duMTM1SE5DUWNkNWE3d1RwZDR0ZlQrRHNqaUdNbmwwdm9RU3FZVWJ2V0lHanQzYnhCRzlzTCtmdWpQRTU4Z002Ukd0WmdLbXo1THhMZkpNZHhNb2xaNVBtTWNUUzZXelVsZGRTQXRVZ283dUFHektqQjNlNzRuTGdyTWZKSExsb1RPRERJTytPRzhSMGlqWEZlK3BCZUhsd05jbDZFb0kwdzRKWVRYaVcyUktvQmhuZEJSeHVqaEgydyt1Qm5kak51U0dQczl0anFFa3ZQd21WdGJDcDB5VWV0WUwyY0VWdDRkOTlOb0tyOHRXUWNPR1psaXlPYXBEUm5jQjlQcjc4a3dJZDJNalpsRU9BUURXeDZ4bXl5b1hmbG5QT3RFdDhMWGRLY2Fyek00YnN6elhDVmhaK2JkT1VLSTVxaU5GbkIxeFR2UU1qZDNXTlhmZXFCUzcvWkVtV2Rva1B3aUlDUTUrWDBHWDNBODRQdkFXdnYwQmhWSzFHUDFlWHpMTURibEg1TTBZRmp1U1dSaVBvYkVVUlRESU84WVg4dlFHTG9sRFNnSHF0eWpVRkRLR05TTW9WUnRWcTlBR1IzOGhaQWpkd2h2cnI5TGJRZXZ1MFdIL1QwZzd4ZnRCUmZLcWxRSUw5ZFBsTHp1NFUwRFI5MGFLb0drYXZQdml4YnlFOCsvcGZwWGYrWmduY2dqc3NhNEkxS0I5MVdjV3IxN2RydG9oQVR2eWZROU9iYlRvTlJWRTFqSDdPbG1IMGd4dGd0c0M5Yzl2VnZ5M3kxaTlPeGk2dWwyNFZyNGJmMXZWV29CY1lrVyswZjBzbnppbGZFRldMMGUvY3ZuWDMxb2Z1cEVhL1J1QVVqUDQyL3VVZGhWQXNNNlY0c2NwUWV2MlZTL2t1YjJINUd4S3d3V0lZL1liYThxU2FPU0x3eE9oekJIOWVWVDh4K3J5UW4yTzlUNHcrUi9EblZmVVRvODhMK1RuV2EveU8zQnpiOHFUcUcwTEErTVhJdkhyL0R3S29hNjlUUEpzU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SbGJIUmhYM1FnUFNCeVgzUWdLeUJjWjJGdGJXRWdWaWh6WDN0MEt6RjlLU0F0SUZZb2MxOTBLU0JjWFE9PSIsCgkiTGF0ZXhJbWdCYXNlNjQiIDogImlWQk9SdzBLR2dvQUFBQU5TVWhFVWdBQUE4WUFBQUJUQkFNQUFBQ3YvQU9mQUFBQU1GQk1WRVgvLy84QUFBQUFBQUFBQUFBQUFBQUFBQUFBQUFBQUFBQUFBQUFBQUFBQUFBQUFBQUFBQUFBQUFBQUFBQUFBQUFBdjNhQjdBQUFBRDNSU1RsTUFFSGFyM2UrN2lWUXlaczBpUkpuOGRaTTlBQUFBQ1hCSVdYTUFBQTdFQUFBT3hBR1ZLdzRiQUFBV2JFbEVRVlI0QWVVOWE0Z3NXWGxWMHozVGorbWVudEhkdkpha1I0eUUvT3BMVUFreHBOc3dONkJCZWlKM0lMcHFqVVNOaEdEUG4vM2hqNlJIRWdJaGtKNFFEQVFpUFNINUY3REhaS09FdTlKdEVrRUY3Zm1qRW9qYjF4Y2thT2lyTzNQMTd1emRrKytjcXZQNnpxbXFVOVUxazczWllybDFIdC81enZjNDUzdWNPajNyZWErMjU0L1BDK2E0OGU2Q0VTYWpxNzRqdVovM2Z2NlVsMTUxNzYzTFdkRTg5dytMeHBpRWIvbWVwRjdaVjM0Z3k2K3lVdmRoNFF3L2NiVmRPTTVZaENWeUV0dW5kZmo5VDJsMVdubk5HNFBMMy8xVG8vbi9XY01HS2RwVWUxNGplT3ZOU1dud3lIV3V6MS9ncFZjaDdIbnd0NjRvSGsrNDZZdlhRUGZZa09ZMVRCS2kzQ1NucnJockJDKzk2Y1dIQXFybDR0MlZLMDByd0QxQjd2em0zYnQzOTI0SFpGZWc2WkNEdmJ0M2J3Yy9GQzJlVnlKSFNxMm9ZcFdjclliSzcxOENxWGVmM1RzZ2t0bzFjZ2xjUFh1Z3NPUjUzUis1enpTNjBtRkxWek92MXFWS1B0VTdIb3ZhZ2hJZVB2Y0V3ZjJvNVFYUjRubkQ2d2xFaHVvY3luU3V4U2FubnBDWHhaZ3liN3dsbXJ3S09aU1Z0RktGS0NNQmVOeURmNXBVTE9kcFExK0IvV3QvK0paUUlML3pyVzFCM3ZOVDF2YnA3NHNXcjBsK0lDc0Zsc3JhWHN1QitCZStIUkw3NE5kZUowWTN2OGZvdi9ySVREUjVDeUw1azYxeHBiNDBDaFNrZTByL3JRY0U3Vy9hK2xnOFQ0SkFMdlQxNlhlaFNZc3ZucndtSzlVZ0swZnJmZ0FNb05UM3RkRDBkbFdwZnZCaUZtWE05Umc4T0dHRGYvTDJ2U3hJWGtHd2F5Q1BseEE5TFlMMjEvUzZWbkRuQWsyZHZkb0JCbVpvR0ZIY00rM2F6T2I0MTBoUFJmaFltbWlWQWVyUzdxc05VTjRrZXFKUk4xWUJHcEM3dXI1NkxMY0FCdkQ4VTZTV2liRUs4QWk5SHFnUm1yODZqVHIyRzY4MVFFVFkyYmJJc1VaSG05elQ2c1ZWNnFzYjZ6a3dvTnBsU2h6NXNVYWlyMFJrV2tkY1phSVphN0lmQi9lNHRJT0lzRlBzNkRHSDF6V0VXQmh6L1pXOUFEZ1dUU05BMmhweU5TVmpGYWZRWDlac093ckJVc1plWi9jblovbXdCd1N0ZXM4UHpqUlV0YXpiUUJ1ZFhCa2hrNUVNYmV0ZEJ4MGY2eDFQb29VenptcUhxcHBJQnBmWVR1alQzVml0bGlVRFZLbWE0Z0RGMjBMZWF5UHJObERScDVUTEt4dkNUZER4cmo3TEVnV1JnOHgycUgrcFlCeStVaHh5Vlk4RkZSSlRpbDMxL0lEQmpwR3B6cndOVW1aVXU5ZFFCS3oydVpWTG9PTjdHbWdONlR5SEhlcW9LT2JYRm5KcVpLZFg2bmszeEpBUWRJalY3K25URGJDLzA3dFhxdmxFM1RGNVVORVBCb2Zhd0RKS3lEYU1nRU1EdDFYYXFqVExCQ0cwamJpSnR0dzZuc0NCaDBiZ0dsS3BqL28xNEpVclhleE1zMktzZzQ1NzJxQU9paUhicUY4RHRsZEtxa09HVlhSa0I3dmgxdHc2WG9DTU5Gcm5MMnRWaUZMVmJGSHZXNzIyMEVMWUhQaU1CTCtCVExmWHlhNmlwbnB1NlJOMFhwQ0R5a0tHNU5heGtWOE9ma3NucUh5dDdxaTFLbllqd2QvQVlYQWZ4WkE2ZS9hYWRuYTJKQmlsZmRCMXQrYldNYzR2cTloNGpsZmRhWW1zYjZ4c0pjQU9hY1o1cEIrQWVEVjFUeWJTb25RTzFMMFAyMERQSmhYQW15em0xakhPTDU5RUVaaTNWTmt0bktYNnl0NCswQk44UHpqVWlkektzNG9tcWcrSDBCMzVMMzJHbTZybDFqSE9MM0Z5NlYzdloxTXd0U2VyeVdpcUovZzR1L2RhZWJ6cFhMVU4xQjBjcjBaa0lhTno2eGpsbHppNWhHL0hla2hXQ0xVS2tyNmFpaXJ0enNXdXZzdHdkZy9manU4NzR4S0FaUzF2SHhDQ2doUUJlSk9GM0RwRytTVk9MdUVLQlRvWkxKaXJMc3B1TTZNZjZnayt6dTY5WVI1bld0SU9EVWFrYUNIOHlVRjRoYUg1bmVDZmpsMVpUdFZ4N1h2Qm5mK3hZRVA1WmVjUmd0bTB1Yk9mZVhQLzhqTXIydGhvbmttZWJhYlNPTkVTL0RYMFdkSHpwcFo0d3YrN0Q1Q25QNnBpUVdXUWltangvd0ZzOWFyV1JtQmpoUzF5d01UYW5KSUxjalhUTzJOcmFUcXVUaW1oejRueDVmMm9xT2VYRFhTWHlRTjNodUpVR1BkWElOWSt2ajRpVUdjcmpGWFBsMjFvQ0wwQXZ1UzR1WEZGek9KTGEyQjg5NHpySXhLSkI4RzRDQlA4SlhrQVUrQVBzQ3AwNXZMeWJXQmU3bm5lOHVwalhuUHE2Z2RTZE94UGdVeDRqams1blZ0UlNjOHZqZVFTM0ptV21kQlJGZkxnWTU3M3BYNGhaeU10a3VrZURxZGZ2dWZBMXJhbzR1eWV4aE9Hd1JtU0QyOTdqYiszYkhDQlIxN0M3SkFmYm5jSk1kYU9BTTFlYUVLK3ZRNThseTdQUGUvZm5GR242UGlyVk1Id2lEMFp6RGhwMENxMU9ESUVQalJzcVQrOVlGTERuMms1d216dnNqT0xNWGhid0lEUVl0VzRlUWJ4Qmg3NEZIa2JhOExmeVZXNFBqZG8vMDVlMlBib09wcXAzYXVWeTZDR0RUaXBIM3dLTG56Q3ZXMUhiTWs2cmdLTjRSTkpveUtYWmFCbzNndk84SHdETlZOa25ac0VTS1BQcEFqN1ZYSm1NWnpVK0ZkTDhOZU5BSEhEVE1DblY5c01TMTNaL3hodE4vb3EwUXpvcXRrQzRSMWhrUHoxVVkraGZKNStLS0NYSmtOeVV2RWw2M2dCaU1JSHNOT24vVkw0aG4rblJFWlZSbkxwZVlFUjkzYjV5ZDRtK2dncFVHWXBnUGl5Z0p1d05NRVg4amV5ZTdDSitGQ25KQktoNmE2SkxtcFpSdVpyd3JKcjZ0RDJZMkZaaC8rSmI4UTlNenh5c0V0L2xrRDYxQkdQQURYdWo2a242aGdpQ1BJcm4vTys4RjNDbmQvd1VPRHBLcjVtYkxwWVFtTUQ5V255MUxFU1lPbXBZSzVsdUJnNmM0VzF3dEVFLzFiVVU1UGE1ckF0NDR4cXdXUGtaNHpseXdkNThDR0Q3UUl3Z0tlMGNaRDZYWUx1eDVnSGI0VUczYmgwYVo0RDVxR2UrdEhKNHA1RUhaZko1U2tiT0lrTWw2OWtHRENKTUhEVEhzWVBLM2hYYjl2a0llWkFqdE1oTXRWQWlwVFYvQTlOOE0raTRadjZaMUxhT3VkTFVzd3dqV3pqaGh3bitrUmhGSjZPTGFKb1lhd2Z0QWd3V1ZnQUdURVAzZ3BydEFGY3pNdDBOT3hqdHBva3B0aFNvbzZYZkMvNi9UQ3lYbE5rTVpGTzMwd3VhVWh3cWs4NmpodzA5RWlucm9Oa3FZR05RUk5rR1Eyd05NSGZqOFlZMmIwSGVjR0xPc0lhZDlBTHVmOTFDRm9iczJHd3dudXNEelFpTmdKck1QNHBCVEVhTm5PMFRVclJQRXJIU2lTTVlBMkVaa09TanB1U3phZkNKYjh1NG1zcUJPRVEycWJTUUlKb215MGpDd2Y3QjBuUHBNcWhCY1I0NUFBV0R3SnJqWWYrdmpEYUVqeDBxTElPOFZPMHI0WWtZWFhOV1pBQ0J2V0VEYVZCbDRKanRXS0xibHpZdnlIZlh3aG5jRUNacEdQbGg1bCt3QXpEWkYraWhBWEZQYUtSWE5KY1dDWW00WmgrWkJuQnlQWWtsdnlscE4za2dwWEdRNUcxTTdONzZ1OWtac2pRbGZtT0hQRU5iWnVseFl4VWg1c3FZTFk0SFMrbzlKZlpFU2JwZU1FTWY4akpoQVVBL1YzSlZ3dklQMmRWTTdsa0lmNU13dEtTa09nejc5dldlOUpyVHoweVlaSzhvZ2x0YVFINkk3Um1kazlsR1MwQVBoTDRuYkZ5NWVDYnZNMTh0K2hLZ09YREI4TWttYmsxc1lZdHd5TjQ5N2s1aVlNeTI1TjBQT2hKK0RKMUswMTFUWUtyaVd5V21WeXlFQi94bHVxWjVHUzQxTFJkUjE5Wng0RndHbVoyRDc4NjVDRWlKd1owZk1iTDhXK21ZNGpLYmtVZ01NbU1RL3U4a1BQOU5jRGs2MTlFUTB4STBoaDlnbzU5MWUxVVdkeXVwa2d5dnh6eVJhc2doOHdFelF6Y3ZoTTFBY25La05oaWRXREV1QUM3c3NtZjhnUy9JdFVnYVRCMERHdjY4bld5UHlwaGpsclVrTStsbzRKSk9NZ2FqMkFOSkJrYXdQZ2pId0w1bW1Kdk9hcWZWcEx1NThsN2xkcC9jaEQ2cm10blpjRXUwSzRlVUluODBwSmMwaU0zd1Z1RUU3Z2xWMzhRVmFLWHlYYmwzVHFFNTMvNWs0RnQ3WHFCaUlybGlDOHJ2Q2pGLytCaWxwQlE2dklBMzVMZDA4eFdaUmJBNlpvbW56blhVSmppWGFmSGIxM3BzUWZTZlk0eFJoMlZXdzJDdVBzSUVqSU1nejhmWkJiMzdDcmo2MW9Pdmp3RUgzVkw2UmI1NWFhMkZpSUlrSWdDUzRzZE51ZlZSOVZtazIzRDduZmhXMVhYdG84dE9pN0hzV1Z4NSt3VUljeHJwdnNxVFZGNWltVkpmNDBMai9acDFCUXYxYkZxVDVkU0R2d0l6REtaZXhPd2VJYWdiU2QrTkdtSWV3N1JlRm1sUVowV0tvdjhjbUtUb0tsamZxRHpXWWtUQXB2N1NvMFdXMG9HenJyZWRPZVhUc1kySGZlTnNmQTlNK2JSVml1ZmNSSWwrSFdjNVRFQVE4ZDhhMXlkY3dRc3NwUVZWZ0lkME14YmVDKzRtOGtoQW5MSWkvbmZiWjQ2U1JUbXFTdjB2U2xHRXJCakZQb2xFbFpxL2NDcmF3Y3Y5S0NUYXNpV1hETExoaENJcGJVck8weTJEUjFUWUt1T0xmdTQwcmR6ZHZtY25GS1d4Z0JNYTVic0hsb05IYk1EQVlwZldUQ21lT2srQmkvV280anAweFZoTUFUYnU2eHBwWDlHUEptUldNd1RPZG5IU2dreGx3NjUrV01QL2xNZXNFaHN1WlpNYndCUXBqLzJ2a29GQkk4TTNDeHNaOUZ4VDZFbVI3RU50TXhnWEJjNTNoQ1Y0WSs5WmdBRDZITWtKalBGdXc2dUdLS3pleHhrS3RpRjNYM0NXL08vbDlMMmN5UVRNd3JqWGVIYldjZGJQL0xHKzlwWTRKWmE2Y1dMV210VU1lTnF6M3NEazVDeUVDMXMzNkNPVzBET09VMElUMjBNR0hFMS9ENDVDQm1RdnNrVUw5WHhuSkJqampKZ01xSzFsVCtHTXBSOWZoTERKNkNtUXRlTDdJbEt6anF1ditBdGo3VGgvVEMvdENXWHR2d1l4djQ1RElHbng5RlkySGJYc1JsOGNMU09ieHFobmNJaGZ4aDQ0VUVXSFh2Vjd6RDZaY2hnaXBmbXg0dlFQbENNWU95NGxWam5aMTk0cGl4MXdDZk5ZRFF3RU1sNERDWm5IVGV2UEpSR0R0aDhGYnNGZ21CdlprN3BmejBBS1lsOVlHRTdpNDRQelFteXRJQTdvV1ozK05BNnlEam5ZbEEvK3d3TWtqR2FLZDRXK04rSnRLY1FoUFFpOUhOaU5YamVKNVFrVHkvT29wSEtDOUpqSWIyb0dSemVxUUpoS1RycnVIYWhoMXpzNUJTK1JjeU5kY1ZtZ2N3SzdLRDVOR0ZsaUpUZHdyYXpqbUZGM3pMUloybWgzd3R1d2JtamJwMDRocUVoekxEbmF6RHFYZ1JrRVc4YmRtdEhwc2NnaHQwSWVDS0Q3YWlGdlhpNlFkY09lcFRnam84QW1ybGQ0RTNnOEdhOGJIKzc2NWpRMjBUcTAyR25rOU45dFUyVVljRWRpNHBhZ0RSVGhPY1d0cDExRFBLMUswZWRMTEZNRTk0eno1cmR3N2lSdk1PbVl3RzJENk1XaTNqcGQ2ZU81RkFKUFUyN3pyQXNrR0tWcXBDVEpBRDh5NW1zc1pMRjRTRUlaeDAzeUFKcGMwVHp5M3FNS3ZIbjNkb0puN2dyb3dZTDI4NDZCaXQ0eWxIbWU4TXloR2hsZ2xZdXh4VitDT1kxei90clhvUm9rb3ZaSXQ0RldPU0o5THpzK05vVEtZWGM0QnliVndvVXJlckZkd2dnVVdqcksxdUUrc0lqQ0VpbDRLeGpud3lPbEhGUUhBTkZudkZUdGdnR1RLa0tYaWVYWE1uamNKWHpUQXF4N2F4ajBOQzVUay9XR2t2d2paK3ljU3h0UGJpWmtIZEZQVERzRUlveDRxWDNRRVpTeDVFMWdMMGZQakpjNC9Oa2V5OTBycU96TjhEZFM4RGpyR1A0QmpEVDhiUUI5Y3llWEFLZzlGcDBGREI1Rm8xdWhjS0xZZHRaeDhEZUxNS1k4d1hMa0x4a3orNEJvMzZmQzJZVDRYZTRlbVBFMndHdk81YzY1cmRUZDNaZVE4aGY3T3prSkZVTUc2S3phWDlucDBNZTd1eHNDd2hMSVlPTzhScHNnWXkrSVVJS2pKdGZDV0R0NER6RnlXTXJDbWJzYkR2cjJIWktpMmxJcVFOUmp4YVd3SVlORTFjQ1dHME9zQnhidEpYczRxV25zK3RpUGNBeU9vNkdXZXc2UjVqaFBSV294U0NMd3hOOVlTR0RqckUwYUg3NTgxanhBdjFBemN3aE9CSFdaQzQ2Ykd3NzY5aHkvMW5NN1Zqb3c3bGt2eGNEVE8rcXkyY0M1N3hSclNFN0xPS2xHMWN1dnkycEVrdWVLTkU3bC9La3h4QXo3YnRONEJ0Qk84MHZ5Y080MFIwVm5xWXB1eEhrU0pSc2JEdnJlRjJtWUhFa3BMVVBLQU1uTVZCZ2l4VUR1SlRIMUZWNVlHMm14L0RGOHg2OUJoSmhiVXY1bU1lZU1STW5OVU9nK1FqMXcyUzdxQWxYblhYY0VBNlZvNkNLRTZraWJ4VHZzV1NQblhvSmR6YmxWK25CYjJIVFlQbnVSQkhhdmttMDQzSWJRVUZxQVJRWHYxQWd0RkxVMzVYeHhLYTRTbThSYjJpY3Uxd3NTeG43bThlZXFmU1pBSkJ1VzlKamhVNXpDTFE0NjdnbXlZMFEwYWhEdFdjNmZ1MDNaeFZ5c1J0MUszOXYwTWEyOHo0ZTI0OFVkQ0tTYXgxZ1lEOFdSTXZOaHVUWE9hRDhNNDZXNDNaWUdUUDZPNVdYR0hSVkJsK2V4YTV6ak81ditHSjdocUJ0RGcrQk9PdTRxWm91aG9UbWx6SEpKZlJ2S1B6QlR6Wm5mTjQ1WCtQMnczUm5IVThTMU1QblNubVBnSUhqV0ppQmVvNDJEcFVHd0EyNTlTM2loUndSWVBpZmNKb3JHZ25FeVVuc2pPa2RMVDBqcFFQTXo1c0dHbWNkVjR3dFMvUExRd01oYjZob2U1eiswbzQ5dGVCbERnRys2MUNVZWNGWngxMVZCWHgwdHZkWU9YSXpSdzdWUmJSeHRSMUJmRnl1VVl0NFMrSEtucEQzQTNnMWtQZk9MWGJkbkRLMUJTZytSMEEyaDRkQW5IVzhLZW1OVU5EOGNvYlF5U3FFQjBybkU5SHRBMS81YXo4SzIveXJIV0NVejI4TFpEWi9IQmkrUTRDN0Z0cktmUTF6eklLSXZRdmZqL3JSb2RQUEtVY2pGdkhTWHdmRDB3emdlbDlEL013RVdpeDIzWnd5dFdXaUJZSU0zT2J3RUI1bkhiZk0rRWpHbWdncHEycDIwQjljL1NLMC9sU1gvSXVBVmRpbWFaanh5T05haTQ3QmlQQ2RKUkJtTFlEbDI0MGZvLzhoaEo4Zy8zZ0NxdjRqY2dXdjZMR0lkeHpGUkJBYzNRbkk3M05JMjYwZzJlZGVXaWdyTEJwbFhwY3kwRG5yZUlHRGRucWR1MmZna3cyNk1hMU95ZVZlUU1pSEpZQk1JNzM2czN2UjB5ZTh0UGRaQVdyUjhack1QQVZZMWtMeUh5Mk56QzVIK21lZ3RkdGczSTk1QS8zd2RsOVd3bEtIZStEcVc0S24vMXZwTGN2dkZFcHIxbUxsNEFnUDZWc2NIb0p4MXJINUMxMElGZVdhUm1paHVsRDlHY1Fxcjc5Tm52N0lzUUpuWmR2VkgyK0VSbEZCbDcxWVV0TTdZM2hUQ3lnODcxL2hmNTc0NmY5U3dTemlIY1I1a0xZbFQxUng1UzJEdzl4TkcrdXM0NzZ4WnIzRjI1T3dyeHZwT29LMnN1MnE0N2FSS0NMc0R0WG14V2tTVkdERU56cTBSYnpRdEswRDhkb29jVDF4cU94dlNHNlNOaHBENktwam54c2haeklxYXZKa0cyVmwyMVhISFJuZTJuQVgwVFpNaWR3dDRsMlRpUldpd0dMWEVVUytxdUx3WWhHNDZyaWV3ckE1QWF4cHMxRnRzYkx0cXVOKyt2SlY1OHBUYnB2dVZrTmpFVzg1ZHJkR2R2MzNOQXdGVkNLSHQzR2FnS3VlR0RmSmdhVTRSeU5CY0ttYmNNQkFZYTFzTytxNFVVREloZW5GZGUwUGp1Tk9xRnZFcXg1NjZDTkN0MW14WDR6U1FUUFZXcUdmSHg0bGpHbzYydUIxTmR0TndLZDB4VE1jQWxuWmR0VHhWcHF6VitqSVcweGJSeGJ4THVOY2VIVDYzVlpTN3J4azZlUEN6d0orc25iKytWZ2ZGRk1iRzhkY01ZQ3llU3ZXY0RFWU85dU9PbTZuWnd5U2tMeWxaYkkvTU1Ycnh5WkljQlpBcVVDM2wvTVNwb3liTUljQ2w5OExlRHJ5Uk1JVld6ekhESU9kYlVjZEQ1UEY3MHBpTWx6S1FqTEZXNGxkMVZ2aE9UYi9CcDA4YjViZUpjdFFGNzBzWStKZ3ArWXhWeHlvYUU5V2hKMXRxNDRYT0xuMDAySjJRY01xaFhpVk1heW1lTnV4Z1dsNFpETi90QW81MXJIczBLVVI1eUtzUTJJYlkxZG83QWdhbE54SzZMV3piZFd4K1BNYUhGMmxnT3lZNDBwNDk0MHplaFhZRk84d0xqdUdEMit3aFd2QnFUcStrUEtZeHN3Zlo0ZmtxK0tycGVRUlZ2ek54TURJenJhaFkzL25pMStIbyt4Zi9odjFYdG84ZTVSdnBUQ2xjWkc0UHd6eE5oTE8zcWhOUy9vN215bVV4SFpUVzFQTUh5QUZOSWV4MDhSM0xCTUROU3ZiaG80WDRsdUY0aTJtNGxaSi9PUUY5R3pweDdFSW95SGVwUDlkTXB4K2Y1RCt0ZHJDbnk1NWMvRGVRckNXMGs5RkxmT1VFdytqckd4YmRIeHdaKy91M3UwRHhTZlh4WFVieTZSRk52WGx4MjRMV2l6ZWliakZaQUgreS81dkhGdWFWMjZxdmZGQytjNnpDcm9jNlRGTWwvTC9sTGV4YmVqWVJuVTcwWWJhUnVSc215ZUc3MGk4ZnFKcnlrbkJEUTV6RXIxSnoraGkyMnhNYkhHYWFLQ1k3VVJzcTNaV3lWdmRVV3prc25YdStLOGJjcHhQcW11T3AyaVNmQmNkYnlXNkFJbXJnRkluZytOZkpocjJBb2k1WmhUam5JZHd3OFRzdzBLMGk0NXpuTWRZWm5KcXFpU21meHFLZkdHcGh1TC90ckoxbkcvK2l2YkxOZ2NjRGpxdXVzdmRZY0lVa0tIektlRW82M0pPbWZueDZlNWtUTTlqL25LRHl2RDRKbTNpbW1zbVhyczVCNklLNDVWUXJpWkdwaWFGeHQvWk0wRDhtdzF0Umc4TkNxd043WHdSaXhYWDQ5YjRsVm5CRlB1L1dqRENaSFNON3lmMzg5N1h6bmpwZndGMWNQcVhPSE8zc3dBQUFBQkpSVTVFcmtKZ2dnP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oaGRIdEJmVjkwWG50Y2RHVjRkSHRIUVVWOUtGeG5ZVzF0WVN3Z1hHeGhiV0prWVNsOUlEMGdYSE4xYlY5N2JEMHdmVjU3WEdsdVpuUjVmU0FvWEdkaGJXMWhJRnhzWVcxaVpHRXBYbXdnWEdSbGJIUmhYM3QwSzJ4OUlGeGQiLAoJIkxhdGV4SW1nQmFzZTY0IiA6ICJpVkJPUncwS0dnb0FBQUFOU1VoRVVnQUFBNG9BQUFEbkJBTUFBQUNxSWJYU0FBQUFNRkJNVkVYLy8vOEFBQUFBQUFBQUFBQUFBQUFBQUFBQUFBQUFBQUFBQUFBQUFBQUFBQUFBQUFBQUFBQUFBQUFBQUFBQUFBQXYzYUI3QUFBQUQzUlNUbE1BdXpLWjcyWVEzU0tyUklsVWRzMXVXNW05QUFBQUNYQklXWE1BQUE3RUFBQU94QUdWS3c0YkFBQWdBRWxFUVZSNEFlMDliWXhzU1ZWM2VtWjZlbm8rK2tFV2Zxazl3ZFVFUWpJUFJSYUkyUjVrd3hJRWUySU0va0RwVnBhSGhGMTZWamM4eEdSdks0K0ZMT2c4akxqeGgzYkhyTkdvc1VjbGtSK0dibEZFQTlpVHNNR1kvZEVUZGdNU2xYNlBiWGo3ZHBkWG5xcTZWWFdxYnQxNzYvYnJ0OU05cnlydnphMlBVNmRPblhPcjZweFRkYXVENERZUHBVZDBCaFNOdEY3cVUvUElnYzAvSU9UcTV4UmxMUDFPbGZheEJlQkFPU1EwL0s4ZzlZRTZUVTcyUmRvL0Y0RUROU28wQ1AvTmlkMnNrOS82aStMSHhsY1hnWFpQWThTQkpYTDkzNEtQVlVHTVJ5eW5TbDVLbjRYd214R0FmeXdBQjJwWDIwQmxZVXpJZFVydHg4bmI2Q01JbHZ4ZzVJeFloTCtiNUppUnVRV0Q4VU5CVUtwZmJVWmtWM25CSW5UaXRxZHg3Zm1JQlVOQ3JnWEJKWEplc09TK0t5TG1uL1BPZ2NhNWlNSk5HSXpuZ3BCTnF5eHI5UWZ6VHJ1blQzQmczQll4R0l6WDEwR1FNdHdyWXo0eTN4d29LaDJHRHNieHBLbm9yYlZWM01mbW1RUGw3eW5xUmlERzUxUXk2TzJqaEkvT01RZFd2NnVJV3dZcFhsYko0UEFZSlh4MGpqbXc5U3dpcmtvSVRsYk9veklmbldNT2FGSjhIN2hQbTRyWTFwR0srOWc4Y3dEUHFBR2RVazhVdFg1R1ZieVk3eGpXYmdLd05iZ2JqdFBjR013MzdaNDZ5UUZsYVFURitqTWdSclVZVnBzU3lrZm1td05JVk52a2ZJTVE0WkVMQ2pmbW0zSlBuZUxBVUtrdzFSdkJCZ3hHa2JIOWdvTHlzZm5td0pvMEdKZm9ua2FIa0djaWdtc0g4MDI1cDA1eG9IeXR5Uk9sa01hb212cHlsckZNdXJ6QS8xMEFEdlEveklsc2NPbU5vaU0zNVZBdWtBdlFpZHVleEdXK1RmeWxTSzBwMTBHTVAvMktMNGRJV2IzdGViUUFET2lUbi9yVHIzYkl0UjFPSzFWd2FQQzdpd3NnTzBVaVBYSUQrL3dEa2ZOSkdJMXdRTFV0MHY2NUVCd29mVDY4OTRlUjBNcWZENi85SDBvdlJDYzhrWjREbmdPZUE1NERuZ09lQTU0RG5nT2VBNTREbmdPZUE1NERuZ09lQTU0RG5nT2VBNTREbmdPZUE1NERuZ09lQTU0RG5nT2VBM1BNZ2VJYzArWkpjK1hBNDVkZElUSGNkblJhRGVmNStFdzVrR2Q0clU3YTA3UmQ5aWRFcDJGYnJNN3ZmdnFoYTk5K0o4M2V4SjlyMG94eGp1RlZleXV0a1JtMnladStyZ0gxL0xrMGpSOVRKUXAzMGNOaC9ONjdRL3dCUEdBcmExL2hCc3ZmTWNONTFlUzY0MUJjaGNOcFI2b2FiVVJMNGlJZmQrUkFvVXJJLzN6aEU2OStMZmtHREQxRGlrdnk4d2FHYlltSkcvL1pVNjNVNUtjUktzOGFLNk12bUJoQUE5MmxZSzNoTXpNNFVLcVNDWi9nL29NY2IybVhVVURORmlHNGZ1RXI3d3JoaTg1ZitncUVMNzdyTVJEbkZWbThSZlpsUENNeUpLU05RZnkzRTVnYjA4UWZKOUdOYVVFd2VtYlhsR0tma0lHT0ZlUjZJSEkraWE4OUdLSVBQd1ZBd25NYmZ4UktZVUxYWVp5QThMYkxmcW5lWXpqNEhsMGdTcSs4MHkrR0FVaklPZEVyZ0FSVXpzZVYxSXYxdCtpQUtTbVlVdFVZcG5DN2NGWGJ6WVpMTURQa0M0djc2aXlSSFkxZEhZS0dFREJDWHhlQjNicDZFd1FneFhNU1E3RXVWN1IxOXdrVnhoNlI5Uml1Nk5NWWlYZWFTQytmQ0FGYTNRMDNUWHVuV2FkS3REY1FocUtTQ1NpTGhoU1hycXV2TnlPcU5Ta0dRL2tkMlREUGNCclJleEpSS0pydkNpcHpqUTV6UzVFMFhYSFBHUnhWTW5jUVRRMmRuVFZEaXExblFmZEI0QkRWcGJnaTMrZDZuZyt0V3pvVlFkQkhNNExlbm5OcU43OFVqNTJSenhkZ2xieVcvSXdpcVdBTXZoVkRpcU1UZU1NSENoNWl1aFEzeEZVSHEwcm4wY0R0aVhYOVRpK3FDKy9ZSWQxem8wL2I1R3RsMXJ6d2lVZS8rT1JyUWl6clBSTm1adW5pVi8vK1R4NGF6QXlkam1pSmZLOFlUdG95VXhkSkVKaVdSbjJ3Z3BVWldrK3ZVaGFHeUpyVWRDWHlsQWk4UGQvWGlyV3JMN1VTOThTWUMyZy92Y2F2ZnZrT0tjZzgwMGM2VnJOMGpiWnhxNFo2QjF5V1MwUTV5aHFHNFZiVXgySjVRbStuMEoxeXVoU0xZbTBaaW9qWkgzdDZiSHdOYXZpSTdKVXljdS9qMHRISnRkVzVQM0pXRVRHUjJJQnVMbS81YVNCbTUrWndKTlZlWjdOcFJ3M0d1dG1SanFhanJqOFRsRXcvaTVUaUJyTlo2aEdwT1gvaHdGaVB3YVFSVjJBazBaNmRUeTlDaGFEclRmWnFENFFNOUZieG1UWUtvOUhlOWszbmR0akZFeHR5TUs3R1BwQnVhRkpzd1hzOU50UWJLY1VsQmxvZE1LcUtodW1RUlNwTTFGME5wbVlvVVZxaFk2TEdSWFBlQWJ6d1dRWjcyUUYwU3BBVmJNSk5pY05hYlQyNkxLUWhCaU5vck1iOG8zdkRSeWNCdlVSdGdMRkpLYTR4S2Y3VkRpdmNNaEhoS3BhNGJ1RUF3TkNRcXFWT1poWmJqQWh4VysyZW9HTFVGK2ZNQnZJQXRJdzFJMC9kVk5oT3BMOXRpc0hZUXQ0MFhuTkZzeWJEL1NDb2FCWWwwbTVXbUJTakJyYzFGYlZ3ZC8wM0IxSEovYzBvb2oxZ290YmZuOVlNN3I0QXBDeTB0YWFTRW4yQWxkWnVFdEQwK1VQZE1KOGVrVkd6VkQrS2N1Nk1OdlFhcHNJZmJKNUhsWmdDQ3ZmOWFQeVdZM0VYUzdHQ2hWQU9nVUUzMmh4VFo0QXdxbWpWNE9BMjJWT0YwOGFnUHpTY09OVXYxdUR1RkNmSXFZQnFocE54S2lTMlNqOG1Na3ZIUE5aUDE0WkJ1WUZmaHpIZVdDSEZZb2lsMk1OcWRRYzRTYUpYc1pUQXFLSEJ3ZVZaekc1Z2h0TGdPTUxvRlRnRHdaS1pQMFBzRkpzNWRveXdRMUtkbnkwMnZScnFEWmRpOGRFbkNKYmlpSFFsWXJnYW1JWkprK2FzNnc1VENRVHF6VUFtSUdKYXFyak1QUjZ5bGhFdHFWVS82RHBzVTdIWUM0dkdUcmdkYWlhNVk0T1ZCbEtxM0FSQlF3Y0NLVVlCUzdHS05nd0I2OC85Q0x6bkI3VDI3aDc5R3cvd3kwRW5PSGZUZFFUaFNySDRMaWZOZFhlbGM0dldMcUFMWE5MZEdIbTNKZ05ZbmRZVVZXNWk2bzFkaXFFeWp0Ykp0WGNHUWZHelhFZXJNaHh4OHVGZDFSU3BFb2xVcnpob2poejZxMUlRWEoyeUd6TnAxRW9mS09IVy9GdVFtUzdGQXFmRFVHOUFpdCs4Y09IWC9reDNuQ05iZXpnWk1GSTdkRVVzSk5yZ0hmMHNTR0Q2SDZicmJwVkpFUy9TcVhnNitUeE9xYmowd3UzWjlFZEhhaytOOWNuU0FHTEtUVXk5QVNtZW80Q2xPcHBSaTBpSzlXalhtZTBaTGlVc2kwRVIydGJhTTdRZHJjdzlFWG5odEdHZVVuc3BkbTVyOHlNcDRJbEZsMkl6VG1VbUswUmlnN2lnazZyZGNPV0didWxpUFZOSU1SZ2lLUmJVbTdmS3RScG9abndRQklmdzN4cW9DcVIxM1JDcXRWSjJKdDNXaGlCcHlLb1I3aGtRanFjeGpWcHJzVG04cHlsL0J2Z01rajk2SkpIVXNLWHhDTSsrRUQzaEdFNGtnWVkyWXFVVUs1b1VaVGVXcE90a0YwWkVSNU9VYkJoR011dy9SL2g1Ym4wMmsxc2ZaQWpoc21vcU5YWm96QlhyMDdsV2k3RmZXTzNmS25PUmQ2ZUVYcElHNm03MEZpUFZJUHo2QlJZT05lK05sQ0wzd0FWZmF3UGVzbElUS2xJMk1DTVg4U2pHN0x5VC9LdXh0Um5PUm9wQUhnMkdjSERUV256RFdMZXI2TlhVQURNU2w2NDFkWWl4cm9MVHd1Si9QVVRlOUk4N090eVVLZGhpbERWYmFEd1U3dUg5bC9JQWMxOEc1RytVVXR6bUhhNDNBZDJtckJVVWFacUY4clZnSThFQUw0TUMyMUYxS1BnWTJTcTgvbFIvODNuaFlDOWxCemV6cmMveXVFakY3NXc4MVZVcEhpdlF5OGx4c0ppTGZjN09selV4M0pUeElWcDJEVzk0NlJlVTR3enNkU2xEelJzaXBjajNOTGh2Qm8xRlJGYTlXVUhpUndWQkQ3U0tYYUtOdmhtTlJmWVRLRUM1bkJGd3M1YjRTSnQ3T3dsdm5WYng5d0Q5a1pZRGlhRytWMmt4RjdmSmczeC9XbTN2bWtqYzAzVTBCTXlkS1VqTFZTMW95Y2xGVTIra0ZIbVRtMnhCTEZ0TnRPcWdvZkZJRXJsS2FRQkV4ektIbnBsRWladUlnbUZFZyt0MlpibUwydHB3ODVwOUFGNzJKcXBHb3h2NlVnem1vZ25SQWQzOWxaUTBOUmNhT055VGdGNHFJdkNyTDBxM3BDamdEWktpQ3hvSEF1dUlrSzZJR3ljMmdtWEdyZ0pDS2lHRDBmRlkxVlBab0RkUmJzRXJzNGN5WnlWRlVLbFpHQ0RjcnRGZWpQWDJtbjNEOFVTaHdoOWcyRzFrZXZGOGJqbi9PZENtV0l4cjVJcURxb0lXOUFiUlZpTk5pcUVjS2JCOEF0ZWpZSXpGYmZabUZmVzNJUUlkL2o1cVN0U0g1d2FIeGdNL0NEUnpCZ0huamtJUGFYZzJkMFY0cVIySHlZcTJ4dkNHRGpYdHRoS2JEQ0tITWl4YUova3BNMnRVd1poU2ViQ3ZxdVNqajhXQ2VpOWhoVlRybXlIRnlLakVyNFpFMzN0S2V6OWxmbzJyQWpWdEFGc3h5Q281SWpER2FkRFhLYWY2MjY0TXBvNCtFK09XdGhUdm9xV0pRMFk3dDhWL2VMTlpNMythMlJPcUdpVFZRcWhMY1ZuNU5VRmJWZUl3cE5qZzhnMWp2WUpHZHBId1ZadWdOazJhTkFtRHBrMmZMTXpHajhwUWRhZ1FMUXBJMUZMeW80SG9TWWFDRW5BQ3g1WFpPdGFNUnJHdVkvTTZGYmxESVF3K2JkMGRSUnpsVmZHTWlsdkY2bzBoeGZFZXExcFZJMWRSMGRKWGZGRlFqWTRhZ0laOEpQSmdTVll2aXN5Y0xuSWY3ZU1VeTA4eE5nc210dCt4eklzTlBLVld0WkZKOGJTd2tCTVJ1eFdNYVA5MkZDeG9kQ2NxQmFmSTVOS3JsQnUyT2RVVlVMb1VWNk1adVkrUkN0QUtVb3IrK1NkRTdnY0ZBZERhbnNnRVhVZTJMUE9takVTR0xoL3dPWENzeDhaUFl1VWVYbU1pcURYTVNmT2pNTmdhUWd0WklsNjNnaUs1RzZUWVJjQlZnaFlRa0tua1phakdDZjJLVVM2ZnVoUXZSU2MxdEwxK2dSNFJEa3RyMUdveGxHM1VrZEk5azczK3FHSDJxaUtTQlQwWnoxMTg2aVFkRnRTYjJOU3hpUlluZUpFR0JvWjh4NjZOeW5weW5md0tTSEVmWllMbDhlc3l1YXVrdUlXTk9hemVnQlJQWklWQ1BVSm1uVHpSSkFLWTkzaXRqNnYyUitnTldoUGxFdmYwRVNDUmhoaWZNekJhVndWN0hlQmFYUDBPMVdnRDlhZHAxRndpcm52WFJzVjRzdmM5YWhTalVjWk9Lb3AwdVg2SEhDY043RklDb3VTc0RxL2hpVUJNRHlEdHNJUitCaTRxRjVzaWtCd0pOUXEra1pUY3JZamFBS0FkdjRycVQvc0FNNWlGblZ3SUN1N0xJajJNRk5lRVJ1ckZYOEtHQUtkaVE3RXdGMWtXNFBBQTNpSjk0aWhWeWVSekRMUlV1MUdJcFBqcS80U1g3ZWNqQk1WSCsxRHBqWTgwSVgzaDBTbzRIeDVoWHZMZitmSVk4bWt1UFRhamJCR1dRZi8wcnNqb1VId3RlQWsxRDIvVVpRSFJFek91eUxpWlp3L29nbkNRQzhlU2Z2Z2d2VzVvakFVSzNWTFR5UXB5a0VXSXdNSGJqcUkzK2RnaU85U2FPcWVoS1ZRSitZMHZQRUpsY2o3b3dXNFNjNnNBbUJpekxScUhBRXNtcUpWR2lHYVJFbHJpSlBhK2FnaDBZNzcrMWxEL29HT3NPVnFocHFZaldYL3FDSjF3SUNoYnlRVlRLNC9VUjNLRlVLalgxY0s0YTJGSG1BZS93aHFQdGE1VEo1dWFFVG1FdUNtRnZCNTI4RjlPODFZbjl6NzhyWWZFOGRYVzVKNkwzNEdrVllyQ25XZjdUbU44SkVrbzNmR3pGMW1paHQraG1scGRadkNkaG15TWJwQ3dzSSt5TXFNajhkWm1RZ0xBb2RJZ0pIaFpMZk1OOHF6TUZwSCtyS2JVenZmWmpMNG5FSXNuM0ZwRTd2M2pya2hPODJ6RWxuT3dqUWNZMDhNczhkdllkYkgxOUwxTkRsS3dkQnRYemhrSEp0TVFaMlVLbmpEUGpBY0tWTnpmcnViTURwMWMvMlpIYXcybXRLNldNV1dpQU1zdmRUdGNtYkorV3JVVnRiUUxzRTJkTFc4UytiYm5NaDZpTm9COGVaRVhMcTVISnFOQmgwNlNnV1FKYlVBbVJLUXFSM09kTHZqVkhWSEFuakROejBSTDNhYTlndVl0aW9qVzNqUUozWTBZa1kwUmxaN0hLVFBlbXMxN0t0RjJvSnNRenN1TXpNaHlyZ21QRG9hQmliTWhWajVZOEdFeU44UU1tVncxTUt2bFREZGdaYU4zbitTYWFGemJpSC9YdjZJTmhWWGFlR0lZemFTRENqM3pOQXJyUm1XbnhDcVJlcDRDZ291cVNMOFcrWWRDV1FQbFl5Y29tOHBWSjlkYkpaQ2F6MklkaG5rUVd0WmxFM0thZFB5T2pVT3RHMHRYMHJEV3BiS2FCdVZlbHQ4TDE4dTMwQXd0VTlxYU1JVmh2bTBHeStackM0djFDKzQ5U0lKY1pnb0l2RVNPdTJoSmVPejVTNXBMaU1LTXRIWjZSL1o2TEhjano5eVhna2NWalFnTEp5b25JOVluN3JDQXFtSmg0N3JZYW9PeENCQjdSb3RncGsyYVJsNys1QzV6bW5UeXU2YWNtaXJHMXU2T05uT1AwenB3cUUyK1R1MWxBRVdXYmVwaXJLRVlTOVVreW9hUE1POTlvd2FDRStDVUZFYVd6SVloR01YcFdPd2Z5d0llb1Yrc254aDUrWlAwbEc4UTlHMDZjbjVrOFJvTmJRS0Y4bkFQQVMyelZ3aGxhTkhxakNkVTJBS0U5WitHcnRaT1NzTFVWamJIdEhwMHpoM3FyZTFwbGFuZDNkUnkyQ242SFo3VklNZWI1b3Y1WG9vd2xRc0dPbXR5bGZkb2xOZW5ZVVZteWR3d3AxVGxYZ1BvMFRsTEZaRzFFZGYzUk5IVXp4N3dESUtyY3M4VUV0UVkvUUtCaG9ISUcxMFdNZjZzNjRlL1dLWjA5RytScTFYanFOdDdDS2tDdnFhT0pYZnFQajVXaGpOU2VPUHRkL1FCVlZBY2dGTUU1cHVwVmI4Vmx4VlRoekdFMkxTbk5hd1NBSzRTRUh1Y1YxZjZTTDJ0bFFjMWk1ODJsQy91UjhNM056VjQyRkQ0T3N6Q0VrQXJ6SkdvOFdWcTE3YXBrZ05OTXVqU3BJMExWekZidHBobkR4ZWplTUZja2xEWjlORm9NQjI3WVZoU3prQmFJYnAxQmRpK3crdHY4REhBRS9RdjhGRmI5MmtlYzluUVNDeVVRdktIOU5hWmVKMFlhR3BHS1hLdUhBS3FWTURwQ3p2YUpMTHB2QWJzeHAxWjB4TWhhOUtPUXRBbkNGbHFSb3lMVFhxOE12dzk0SkQwMGhndHdBNWRUSFZLL3BiL2NXWVkxQ3gxTktTWkNlYTRBYWdLVUpZSlBCM0FsajRZMjQ1WUN2WEU4Vko4MVY4bWhVenMwWEJLbmNvVmhmclJRMnB1ZnVhUjRGT3ZsZllFMnAvaGxXQUtqbTNEakpLR0dtaXZYYWdHTDFhc2ppTEJKVFo4amtOUktiWmRLa3dCTTd3OFJhVmcreU9KdGU0RFloTkM5a2l2OFpwdU5CMXE2dU1hbWV3em9oclJSRnZrcWlFaWxFNlBPeWhObzhNay84K1EyK2pVL09rYWRmSWw2K2M0UFBWTjNSeW01SGJWbHpiSk1QR1NZanhMNUtpSmpVc0UvYzFXV3lJdm5PWjdFSWhqejU3bUM2a0pMMFF4NURyYVZueEloM0dIbW0xYmtiWUVDakI3bCtnUVB4OXJPam5qL2lmZjhLMjM0K0lOTVFEcG9aUUJMcG5uK0hvZHlVMlBKZzlnMFNFNldtaG9pNHkwWndNUG83SVM2UWU1b2I3eVFxenlpSkE5SS9Nd3ZsUXlpRU9oT2tGM1RvdzZhY2tRcU5mbW5FT3hGRk4xOXppdDZ0a3BhMEJYSVJ5NDlLaVAxU0QwQVZ5eHp0U2F4bDRNU1MzdWtLNFFVNVBsdGNZQ09kUzVFa09VbkhFM1NGM1R6cXA3RVRBOXpYQ1VYUEVzbGRBWEZvS1RCbHpEaWtrUFZXbXd3UkRHWG56S1IxTm1GV0xkbWdGYjhUTG42ekNmRk9uZUJaYjZwcHhGQWFYQWVaWWtadXRMSGk5Y0IrKzZWZzhVdWpVcUdIbVpyOHF2VFlDUktzbGlDVkk4bExONkJlK0VOSTNhdG1SZDJ6MWZrY29BVmNEUDJTcWN3YnhkNkNzRUZ5OGNsbUlSK3hJM3FkTnNXNnhIa2tuTDVKdUFlU0RUTEZJUjY1K2VYWldERm94TWFYZU8wSURuOEovZDErdXhEMEtPVVY1ZlZxWnVYUFNxSVppekY2WHpEZ1RyTkdmMHRvckc0cXBtMUZGcjlqQjJQS0oyclZtTkRZY1ZxemtJV3BaWTNFQzFGSmhBWDIwYU5OUlBqQXpxUXRwUmVTVXl1VWNFNk5hZUtqbmJNV0EwRGQzc1hvN1JBclRLbGtKUnAzWU96bGxlRnFub3VReGpDaFk1SVpJbzF5NUZXSjdGc0FHRDhZckVZTTdIZ1FTVGpjSGlLK094YzZRQ0U0STRtOUhJYXpESTdoMldvZzdkMjRNak5EdDZIdmpDdTlRTHBvazc2WmJwbGpJS1FDcUM5NGJMaitLUFMzRk44K2IzcnY2UkRQQnV5dW5Wb08zTUplbnlFVmNsYmQxTWxpTGNNTEVxdFlxbzZqSTFLR0dNR1hPMWZTdzJwSElUZ0JUM0loUzZzNGhseHFYWTBnelE4RnhVRng1MU5VMnJ6TE1hNjFNcG5qajBEcStMT3ZqMkN3SDgwd1B6N2RCWHBLM2xyMWkxbTQ3S0JjRUxTVFRrWWlsUnhLV28zV0MxaFZzYnorUVFqMng2dmlQVVUzV3Q2VUJqeDF6alpKM2w1MlBYZ3k3emlRN0d3NUVFb3hHN0ZPdktZZ1Z5UkkyT0hKVVNSVnlLZlRrQkF4RDZCQTBPdTBvL1BhK2U0c2FVK0JjMlFyMXcybjVaVWsrU3BiaDZQYWdKMWtlMWE1emZmYVcyOEFLcnZRZ2t5S0VNbGtZM3dzRU9Ia2Z4NkJHWG9uYURWV2NQZ2RmMFRhNnRYUDVaaEdjeG92RE9kbDBvMVh3M1dvWHlqUUJQWlZDMlRDWnRDckpycmswVlRSbWhJQkJnNHBWNlNFdWFGeURiZlY2dS9zYWxxSVl1eFROUW9BRzhRZGplVExoQ0FWVTR6ZWhON0M4eXNtRVgwRzFQbzArZVMraG40WnFwM05TaUpRMDJUVEFuNmJkdnBrOE9jTUxlNGhXQnVpZVhTTWh0aTF6eGpFa1JYb0N1S0F5WUUwbW1HdnBobEpwcVE0TE1UU1N5RklnbEdFcCtBc2xEL0RZbndMRHNvWnIyRExBQ1daTXpJaXNDUlhQQUl1QlUwUHdEc0F2OHZGRVprZ0IxSUhMNzBqYUJpMFpFcG53cXVDaExPd3cwRXE0RFZnZ2R3d3F5N3FtVEdPY2owck9JTDhveWxYOHJ3ZUFnc1l3T0cyalMxaUI4REVpb3hZaENUY2lLZnF6UlJRVnd2WjFsNElNVXp3a2dyZ25USHcvZ1FZcVhBY1NraUM4OEx1b3IzNjcyQnNIOGZDemFtTC9uVGUwdlFuY3V1WmtaQUtsYlpwZ1RSVkk5d21rWWlwZWo5RmhGV1k1MXJ4L21UZ0VQbnpxZEFHRGtHQVJCSGtTSStNTkkwdE0xYW15dlQ1b1krQkJxcXpTMHNhTlNaeXhXREluZTkrVCs2ZWR1TkRoakJhdXBxYXlCbGp4YVphVDBHSVVCZktGQ2loQWQwSUxpaFFzajh0MExGNW8wb1VKTWl0aGM3T25EdkFKU2JNcXF0dmxaRmk1NkJNd3pxUjVtOUdWTnljYUVsQm9KSzRDaEtQZElXc2lJb0lWV0hRTm1PeUZGZEZ6U1lpN0dQWEI5WmNRVzYvcTRwVkxjWVFUUlA1WjdCR1Rad2tjNnhycVYwaUhMclJnQ1dtb2tMS09HdUFldUdHMTVyc1pHRTYxU2w4NmpsbEtoTE9aaVhJcGpoVzg5MHFnRVVhQWZvelg1MExZZ0M5QUZmOEw2bzA5REtmMEIyS2E5dUtnR0JBREFVRlFhSzkycnhiWHF1Z1lTNFZNanRDYmxhVlZIbE15aW11aXNWUU90Z3JTVU9xWDJJekI2T1pqcm5DT3JMRXhrNkdwbVFJOUFtOTJ4ZDZ3a1dVL0xZU2dlSzdnNlppWDkybjZneW1STWZwd0s1VHRScmxVZE1hVUlOQTBpK0MxeUk0cEZENWdHcERNdjdWQzZYbXNCVThBRWJiNUw3NEltRHd4YVFPODhIWXJZMEFlWm5paFlhTEN0VWpLMkxxcXduUkNlYlZWSFRDbWkrUUVha3ZoWWhNNm9mTGw5SEdJc3hBOWI2bFVXTStWdVp0RCtWYVVPWXZTMmpDZk5taVkyNDJPTlZZc2xEOGpnK0UrYjRSeXFKaXk3aS9IOVJha01GWjhBTVdsZnVoVEdrTU5uMFJIRVdEaVRVaXk2bXhtVXgvMzRIZ05qZmJDQm5DemdUTkYyU0dCMVVoWWRiRGhlNTFXTXZ6MCtZRXRvVmtTN2kxUkNacGdNS0lySStpbi9iY2pLbjJLWmtGOTgxMnRnS29mdzdaLzhPMGhldVBBQUlUOSs0UUpFejE2QTB4R2F6eXFqaDcwa0JXRWJpYVluQmtDRUROUWJKT09WQkdWcWxWeHRRb1YvVVVNUjFCRkpXOGdFWXZ3NVJ4dUlManl1aUxJOW1na0IzaVVSK0pKaG5aODU3S0wvcldGVlBMc3pGYVI3YXRBVjVMSHRtemhoVEJ4SjZNU05oY2ZKTzVyQlI4WHlTT0dWM2hxOCs2SUk1SnFJUGR5bFFDT3VIVzhUZnZlWFZJQmg1cjduNHNOd0hkZzkwV3R6ZHMzRlBHWUdaVm5TZEJqMDBHWkh3eHh0MnVBY1lWV0g0cFNoVHlZUGthdHRtUTVDNVZ0Vm1hWjJVMDJhNUZVVkhrUHpzMW0wNE9raE1yWmN1bExHY3lPdVVPTktCTXZhdUdjZkY0R0I4dW1MMzVBNVZhek55bHdXK2ZlbkowL3RxQ3l3T1k1VlNzUk1LZG84QXdKV2U2TDVXY3RmK0VRK000TjJ0NDU4SWJqNzRSV2NTb21EYUpvcHhiZ0kxdE1kbk9aeFE0clFCZU9kaVZmaE9UWjNYaExzUXVYZloyNFlaRkxmUjhvSEFpNG1UcE1JaUVXMzhNSm5GdXBwTUR2MURKWXlwQWllZ2JZRnlwSTExN3VMRm5xZHMvS1pHUlJ0eTc1ZHZtb1hyb1dRTmFWM1drcTFyT2ljNlpJKzFnd3BNczJ6ckNac0RRTk9XTjE1R0dCUjR6bk5ETnBOZEVrdDd2VzY2N1FHTy8wbnVHSmF2TUk5N1AwakRjaVFJdE04bDZSRm9vRnFDYXM3VDROWTBBU1lHWU9jcEdPakhGVmRjWjNXd0hyb29ucXAwVjAyYklzR2FrT0tiS09pNHJBcTIrZm5WQUlXb2hETURHVGxPWkpjczJrY3dTNHk2MU1SRlhONGJSdHM5b2FUcmxvd3BOaWpvdTVkMWtDc0NmMDdBQ3ZJUW1hQ0dYYytOK0V0bXcwWGpGdzk2aHZ1eXlJTTJ6MGdyM2VnMDJoSXNVR04vbHBYaDdHbFdsTzhzalk4YzVhWDM4eWdIYkNMWWV3NnFGdk9haEQxeXB6UVkxbGQycXdLaGhSN2RNQzZ6QVRESE8rUGFtM3VZMkJtZkdnS0lrUGtNWlhWblRuVWQ3WVdxWWNVaHVHZDVoYTJJY1VLak1VTmwzY0l1Zk1rMldjZ0FtWkcyN0ViSHpoV2dEMXpjRUJSd1c1L3FFb2ladjB0Q2xGb1B1bXcxMzQ5aUFFWVVseUZpWElJMHM0TWtUdnZaWm1BQ3dXUXg4em9YMVpkVzJhcmxVclQySloxc2RSaFdNcjV4eHNaZElkOHV2NDJFNHNoUlpoM1grTDBObkozWHRJdmVadXRMRW82aDVtaDN5a1Y0bjE4M3R0MW04UFR4b2lHNjVsSlZybncyTFVmaW1FeHBWaTZhL0s2R0ZBOEE3U0FIY2h0SVg5dkhHamhjc0FJZGxsTldMODJ0QTF5L1ZkcEdZQ3J1VmdrejkwMG8wd3BPaUtFL2xMSTJwRWovR0tBZ1ptQnBzbDBtZzgxZVcvR2xhS0tKdVprWkV1dVl6WVpSZndrWXdvc0tvSlB1Q0NWZmdNdEFsK01LSGdWamZOaUtYU0hZSktoTUlyVjNOWEVqRUNOYUMwK0dSc1EyY2tweHlJL0gzZDQ4M05CTm9VdkhrUWVNOFA4U1oyTjJDamVkVnR0bkpXZ05ENU1LY1VDUGJ4ZXFPK25vVjY0c3JHN21RRmE0RUR2WDk5d2lnWExCb0FPTGxORG02a3BTeDBqOGZ0dTNDcjJRYnNaT2M0WmJoaFBIUXFPMnpwc0EzQXlJNzBBMGJ6bHZJT0JLbEdyOHJ5V25pNFJ2M3ZLRFE4Y05ybGowbldEWFJBb09PQTBjQ1YxRk4vWEhUcS9BcmlSMXVtT2hGZUdEenIzR1pNOXQzRVlYdWFrbUVpcmJkaVdYcDhJbmxMdy9uWktvUy9LellFY1prWWh6SDJxSXpjNXZzSTBITWhqWnNEY093TWpieG9xZloxMERyelBmVGZqU3lERUhOc1E2ZTM2MGxseXdOM01ZRUowM1FHZUpZa2VWeFlIUUY5eGMyR3dyNUR3QjZWWm1IMzVpOGNCV09xY1hCanZyZExwbEpDOUY0ODAzNUlyQnh6TmpFL2R4V1U0emVFY1YxSTgzTlFjY0RBemlxLzYybGpJa08vTFRkMmFyM2hMT0ZDcWs4a3Jrc0tyL3ZxTHYvemtHNTVXRW9TWTQ2N1RMU0hXSTAzZ0FKZ1orY0xwK3MwU2VuRzdaNk9wMGsyYSt1Ymk3YzYrK2VnL3ZUd2tYM0ErRWpBZkhid3RxT2puRXlGQWQyOEx2aXhVSitsRlVQbUN5N25yaFdMQkdTQzJsVStFQU8yOGhYVUd1TE1vWGJpVVc0cHVSMm9XcGYrZVRzOEJ6d0hQQWM4Qnp3SFBBYzhCendIUEFjOEJ6d0hQQWM4Qnp3SFBBYzhCendIUEFjOEJ6d0hQQWM4Qnp3SFBBYzhCendIUEFjOEJ6d0hQQWM4Qnp3SFBBYzhCendIUEFjOEJ6NEZUNThEOVQ3N2hXMjgvZFNvOEFUZkhnUkFPcGZvdm9XNk9oNmRmKys2Nnl3Vmk3MzJzL3VBYlQ1OVlUMEVpQjhMc2k3N2ZReWJmSHBOM0pLTHdCYWZPZ2V4Znppclhid3lDNEV2a3c2ZE9xeWNnZ1FQdzgzbkhDVVVpdThkL3ZyVERidHNXbWY0NVR4eXcvN0locHJBVVhjUzRUdDZLczMxOGpqaVEvY3RaMitRdGpONGlpVjB2UFVmOXVMMUp5ZjdsckdoQ3BiL3QzcjI5ZVRXL3ZXOWxmbHM2Sm0xTy9pNDVtZDkrM042VTliSXVnaXZMSDVPdFpJSGUzcHc4emQ3M3M4ekZaYmtjYnNmdm16NU55bjNiaWdQanJHbHlqWWpyOXRmOTNWT0tiL01WSTl3WVRCUTZYSmdBQUFJcFNVUkJWQ2JxVUM2Y29NNjJrK0Y4eWVseEFGYTlibnJyUStrdGg1KzlIYVREK3RMVDRjQ0cxRjJTMnU4VDhlT1ZJTVVzTjA4U0VwOS9Tem13TFhXWHBHWTZVb3B3bTZxL1FpeUpUYWVhWDVHclhoSVpZL0pDVkFSU1BFbUM4dm1ueVlGTWN6RUlzUlFQVHBOVzMzWVNCL3IwMTlGcGVNSnlFOVZrQUFWS2l1QTQ5MUtrdkpxN01CYUNvVWMzWXVFYzBGdVhIaHVRNHQ3Y2RjQVRCQnlRRjdxLysySThQTmhsRU05Rm5QSlNqQmd4YncvNG9lVkJCazNxRnplOEZETllkVnJGWUFJMk05cXVTKzNHU3pHRFZhZFZ2SlR0R3RXazZMV2IwNUpVV3J1VjdHMEtwYU42ZXpHTmxhZFl0aXVueTBRaXZOV2Z5SnA1S1JnSmN6R1pvS3Izd0NVelp6NUtxdGtXb09ZTlA1b1BzajBWR2dmcTJmN3RodlMwd3Y3SFFLdnRFM1BCQVRBWDk3TUkyWlVLa044bHp1TFY2WlNEMXRtT1d2Nm51T3ZtSXZQZHJCRHhBNmhMeFArZ3h1bklLYjNWZFNxWDhqY29VQmh6b2tJRzlhT3EwellyY2xTbVkvV2xMeTRIVnVqSnFLWHYwa2F0ZXhwMHVnV1BUVVNVUDhrWU1XTE9Ib2ZVaXFoY1NhY3FGQ2R6ZW1ML0l4M2VsNzdJSE9nUkdJZTl5K210TnNoNUR0RHhLbW82cDA2cHRFR04vbG8zdmZXMXlETlF5dmE1cGlQeXBiZUdBejE2TUR4TDhTeEVTdW8ySGJnK3pCOEhLakRNTmpJdlp4aHkxNENmVU9kUGdJeWlWVGd4UER6SUltNnpmbTBRQkw5STNwWUY2TXRQaHdNajhwSkpPN1BwOThQdERFK1Q2ODFNUUE5d0tod28zVFY1blVQRER6eFd2L2N6VFFmQWVRRDVmOXJTOGJCd1lqY1hBQUFBQUVsRlRrU3VRbUND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dSbGJIUmhYM1FnS3lCY1oyRnRiV0VnWEdSbGJIUmhYM3QwS3pGOUlEMGdjbDkwSUNzZ1hHZGhiVzFoSUhKZmUzUXJNWDBnS3lCY1oyRnRiV0ZlTWlCMktITmZlM1FyTW4wcElDMGdkaWh6WDNRcElGeGQiLAoJIkxhdGV4SW1nQmFzZTY0IiA6ICJpVkJPUncwS0dnb0FBQUFOU1VoRVVnQUFCaE1BQUFCZUJBTUFBQURiRGZnT0FBQUFNRkJNVkVYLy8vOEFBQUFBQUFBQUFBQUFBQUFBQUFBQUFBQUFBQUFBQUFBQUFBQUFBQUFBQUFBQUFBQUFBQUFBQUFBQUFBQXYzYUI3QUFBQUQzUlNUbE1BRUhhcjNlKzdpVlF5WnMwaVJKbjhkWk05QUFBQUNYQklXWE1BQUE3RUFBQU94QUdWS3c0YkFBQWJNa2xFUVZSNEFlMDlYV3dreVZrOS9yZlg5dGpKblVCSllCeEZlY2dER29OQ0ZBbWtNV1EzRWh3d2UzQ2JnejJTZGg0T1VJUVlJOTFKOEJEWkNJZ1VJY1dPSW5pQlk4d0RUMEVaUjhvcElCSm1RRGtrRUluOWtPTWtBcGw5QVlFNHlVdGlMOXp0YllxdnF1dXJxcTZ1N3E2dXJwcTlQVTlydFYyLzMyOTlWVjk5VlQyT291bHo1U1R3N1JmSkU1KzhjbHhQR1o1S1FKZkFueFA2UEwyaGwwL3pVd2xjTFFsOGpmemt2Mzc5T1VKZXYxcHNUN21kU2tDVHdETDVLVnJTSm1SYnE1bG1weEs0VWhKNDZSN3pqSllKK2U2VjRudks3RlFDbWdTR0owbkJtSkJqcldxYW5VcmdDa2xnaWZEdDhpd2gvM09GK0o2eU9wV0FKb0dGNy9HQ1ZVSytvOVZOczFNSlhDRUp0TWpUbk5zaHViaENmRTlablVwQWswQ2ZrSzJrYUorZ3I2UTFtV2FuRXJnS0VvRGRNdDgzRHdnWlhRV09wenhPSldDVXdDa2h1MG5GSVNGbnhpWjY0ZS9aTmRPN0ZlUmZPaTZvOUZObFNmVHFiVC9vcGxBZVBRbk1FWEtRVUEycndwRU4vZXVYSTV0bVZkck0zYXZTMnFXdE5kSGRYUmZ3MHo1dkFRbXM5bjZhYzlHMmRKQTZyM2xudTlIOW9uZVlhWURXUkQ5MmZ5UGRFM0p2ZTM5OCthdWZ6aFNIS0dpODV3YjV5RzlaVFVraDBFOWhNZ24weUtXTkpCWXMzU2diV0tMTlN4ZlpBU2dxUFNUc2lWNk5mMExIdDBqWWMrL1A5SW9BZVloZDBPY1RZY1VSZ1BDM0ZFaEM4SWloa0sxaGlHdDd5eVF6QUF1SnFGcFpnZWgreGlxSEY3OFMwL0hwM3pITXNIR05mUGhaaW9yOGNxWnFXakF4Q2N3UThvWUZzbG15WjlHcWNwUEQrNVc3Vk9oUWhlZ2xqS2doL05uN28yaTVROGZuTVJZRmUzZStFa1dmbzZoQ3pEZkJxSDZyQVo0bjVJNEZUL3RoZHJpTFFlL0ZWaUo2WDd1VzJOOEJzYXgxWVh5ZVdjaW5WcE5sZHNqNVRVRDFvQmFjYWVkYUVoaFliUlhXUWwxVTZnYTg5VkdONkRrOGMrVGk3QnpUeEVwTWdpNWNETmxzc2hqQXQxUW5MRC85NzJGSUFLNGcyZmluajRmeUVrN3RJcmxPb3FsRzlDcEpoOGppSTRiMCsyN2NjVUplcGROOGdybngzTWVxOUpxMjlTdUJhM2FuQ3NOUVUrTU0yZkhMa0FLdEl0SHQ5RjJzOEg2UklMVTU5WXVFTEI1ZTR0ektQVjJ4MmxvN2NSSC9yMU0zaTA1VmlaNVBSUVlhcVp3RnVocE5Xc0ZrVUlPb3E5WjFobHdtZmtBeDR5MnJyWFV4akp6YVFUQVBxU3JSSzJrUGlkek1vZGgvY2RQcVpNYy8zaWxFUlFJRHU4QitKOXpsMWJsZ1c4WEtSSGRUWG1EbERmM0txNHBnS3lYMUhYdWx6Zytwc1R1M0lRbDJwMnFGV01WSWwrMU80Wng0WENMLzU5U3Z0Rk4xb2cvSmdRSzFkN21oNUN5U2ZTdFptZ0F0a0NkTnhXL3FNbmR1UTdMbFR0WEF6aUZlQ0JWS3BWTHBCdklPcWhNOWwvS0o5dTFrSXhWN21ONTJ5NHJTMUNKNTlEWUw3dHlXaXFOR0EyZXFWcXoyekZIVUQ3ZFZvRDgvczFXRDkveXUxWW1lU1gzYWVsbzFWREJ3dG1tSWFJL3lHWGx6MXJoekc1SWZaNm9HRjNZYTZBWGIyb0pZV3FtNTJKK2NxaFBkU0owMnpsWDkwTlZaRGJBeUJnd3ArNU5vQ2xJTmJsTncvR1pjcVpvaEgyZUVmR0ZVVEUrajZxQW9CcWZWem9iWkxMZ1EzVkUzQzNBeGRVOGp0VGpycWdhQXV2L29lVWcxdUMwV1k2MWFWNnJhL05aTmQxU01maWFvb3RiQzNHeHdJWHFzUnJNYVZXOEV1YW9CaE4rYXdFV25ZaDFYcnEzQmJXVmM5aDBjcVpyQldZK1VvSnFyNmpXWHdOT3F3empLTGtRM1U0eWVrMm94SkVjMVVHbXNrMGN1aGxTRFcwMy9Qck9PVkxYNWplRGxWRGpkUUZoZm5Td045VFdMZW1pU05lR2t1N3NRdlpCYS9rNHIzbzV6VkFNbEcvYk5aVXBJYy9md2N6VzREVWk4RzFVemVNbG1VYnVkbktIMFBNaFlGV2dHUWZhTUxrU3ZwRFpGOEx1QlZoODFJU051YWtoNmQwaklJQjFTNlBOZGgxdWZkS1JodVZIVjVqZFNHK095ZTlLQkhkblQ5SVdITkcvT09SZWlZWEpXcnFGQVR0MUdsMUxpcG9ZRUxLeEFnVTRhUzhsMmJGQ0hXMGVVRnQyY3FJTGJSN2ZvVS82OXlCb3AyMHhZMEZqUVpDNFZ6aTlvV0tYS2plaHU2b3lqVjgyRGQxSUQ1MmtCdmh1dGVMaGRSUm9CMnRiaE5nQTVIS1FUVmZ0Z0Evd3ArYUJ6TWJBZk8ydDMrNk9hL055STdwQmRCYzFoTlErK1ZBMS8rdUxsejUwcDhKWGtFcWppUk1sUE1ybjA3RWVTMjFQZnZuSC9nOWFJM2JoMXcyVk5WT1JDRmY4NUIyWU1kd1dxVDhXL2dMcWF1YkhIaTYrbE5wTzg4QjBmNkY1KytVaDBySk5ZcWJucWVDUjZRS1FzR3Arbnd0bXk1NnhNRFg5QTRkMGZDWUEzUkNwNnh4Q3F5dnhVMmR4djZ2d3lacHZCYnhIU0pWK3hoZTNHclJzdVc1cWlVbE13NmFBUHNzZG5CMUg5TWJrUWYzaWtKMUpOZ3h2N1I0UmNkTWtGMmcwQ2NIckRYenVwWTFNK2llN0xiVXZqbk53REFWWDR3ZjJTd2ZIT1JOeGlTekFqb3hVL1NBZzRZK0Z1L3hhcVpmM2lhSkhHQjliSlgyNUUzN0oyMDV5NGRjUlZTSCtxMG9VcVdQekZzODJoclpGWG93R1BaTUFQWWVDOW1MRWNINGgya2R6N25TajZ4NjZmVzJTMWZsUENLOUZOK1pNVGJmS2RqVTZsUDBsVXJJYTFtTXY3Z0F0eFh2aWxJT3QzUTdncTZDOGVvT2F5N3pIY2lvM2hlOTNPUnlHbzI3RW13b2xiUjF4Wm92TktuS2d5QU92RGpOWGs0eDQrOUVUbllGL3hHcEplamVFRm04ZG5zSWtCV0lXaXJyWDhEVUM5RWowbmxzS3ZrZTl1UktjZ2hKRUJwN21vV0ExaTdrbStZNGJMRmpnRHJYYkpEOU9UaGRUNW5obEZpTkx1UVJUMXlNMkYreHRSTkNiV0Y4S2N1SFhFWmMrMkUxVUc4UEZ4Rk0zeFBTdzFoVHRKbTE0bTduK044Qjk0SEZUd0h3d0llVkhIV3Y0R0dGNkpuc1VMZVRDSEg3TkQ0QXBIS29WcWdJZ1dmL2hWN29Zd3NwZlpVblJPVEZzeUE4T2VpNVlvUGZCWjcvbE9GRFZpZTQvUWhWdFhYUFlzdTFCbGdMNU9uZGNtSHd5d2w4Vm9Tb3dKMGFlREh1VTFMMXU5ODh5eUl6Q1ZKdndTRFJjZ0Vvd0RkbjJkVHRVM1MwbkFCb1ZxNklPdjlSY2JxNStCd1hiTU9pemloejRnNlRNb2dSWEkrWkkzVWlEZWpSZitMZThaaVVaSllvR3FzRU11cUVwcEhPdXVWcCtYZGVIV0ZWY2VEZGx5RjZxeVVLSStuZUpCSXlBVGVHQ1cybVdKU0N3UFNSWitKd3VESFlzeDZoT3JuTjd0R3E2Qlg2TEJheDlSRm1CTUhOTjNyOHFWdkVJMWRNbHRDakNDZ2IvREVxMEg3QlZGaDJ4UmlPQmtBWS8vZVVXTjErTUFMT2ZSSjY5VHF2Vmh3aWNOSys1YW9uWGgxaFdYSlVuUXpJVXFBL1RlSGhTT2NWNEUxV3l6UmpBMWJxVmJYOE80U3MvUGljTWhtNExUT0d4emZva0dFemlqbU1kOHo5Q3ZjdmVpU0Ezck5FYkRuc2RJRWtOcTd5UjU4SnlZbkNHT2hoNXBVbEhuZjlCaTNxTlBYdTFkUUJRbnVPbXFNTExFNjhLdEt5NUxrcUNaQzFWWjZNdHNPWURybUVrVjNGR21wa0hYQUw2a0orWHdmNTlQYkZBakE0S2l0bnFpbjh5TDFUdEdrV2VpWVR3ZUF4bGcvVHVNR3ZnVlRmdHJja1ZxR0FzWk5vWUp4UGlBWVlCbG1HOGVZRGllSkVYMS81OEZZRG5QejJyUWg4ZU0zOFFYNkNSLzExNXJZc3k2Y091S3kwaUFzZENGcWl3ZzVuWEQvSURUeGo3WEh2ZGxsUTduZkJXRjlmUjFwZGc1ZWVxK1lmUk1OTmdBdFgrSUdSd3hibUR2WUgvcHBFZ05ReW1veDluRXU0SWJneUVQMlZHUDlLNnpDTjA3VW1wZ05VakM0cXYyZjAzQ2hWdFhYUGJjdVZDVmhUNVBuVmVZNkpQMW04Nzl5WENBQVo4a1JKY3VuNzVBZ2p1aXNFYWk2YjY0K0NZNjhWYmFTQkQxR0t3WksxRERtdUw3ckRCL2M0Nzc3TEE3MlU0d0hGWTNoY2J3ekpxNm5JWnIxQ1RCNHUvbTFPY1dPM0RyaklzVDhVNDZRb3NmQjZvTUFQdFVHb3BRbW53UVFORW8zVnhFd0ovLzJFYTZwaVMzOXQveHhaZXoybXRXOEVJMERMNkpaazRLckExdmNEeGdDdFlzRnFoaFFmMHhqTzRKQUIvZlRUQ2NDdWsyN1FPWktJUnY2cnM0ckxCL0w5TGxBUDRhMmE1OWw2U2xBN2ZPdUJLTWF4YS9UT1ZBbFlIeDloMG9CT2Q0bTlmTjhTVWN6a0cxMFZERmdWWVJyY1F3c3NqbGI2cGxORjNERkh3VHpVeEJSQXpZZm5LRTVEWXdrZk11VUVOTCtrY1FNbUl4bTcwRWlyemZBcUpIQTR3aVRlSm1qSi9LQkRUTTdZcEsxMzRkYWxzR1FBRzRkY2JGR0ZqcVllQ3lnQjhuSFdUZy9mTUlpc1pFWE5HL3hyZkVXVk9JQ2ZuNWpLN0tSQWVicys3RkQvM1RLMTNDOXlDU2dDYnVIR1dSYmNvMzBjemxnNW42aUJNd2xQUEFqT0xrSUhtcCtQMzVwUnJMSDJFYitoN2NWSEx6NEJ1dDh1a0ZGcURYZUJWc1VLaU5zS2VOOFNZc2lKNC9Gc2trOGE1LytYZGlHTUZhSzd2c29XUVlPd1RobGdLM3dyVjRHK25nNzhiWHZ3Q2pUZzhFczhyYU90QlFZYllqZmVONVBwUEJITG1CMWNrYnhnZTUvOGwwV1ZaMEdYYjY3TFlHT01kNjJHa2VvMVlLeUZWMVdDbnB6eXB0TU9tUjZKZ2VxY0dCRTRMdVNYbjA1VWpGMnNnMmZqL1lFbDNBQ1lYQVJMTGRqeUtZWjNaNEZjajVMazlDSUVzVGVSU2ZLQkFnQ1IzSmgzeVp3cm5rRXJFRTRaWUN0OEkxcjhmdFFNVVhIYk1wMU5ZQnNxeTlsVGg2a3kvWE1GdHBqZHFnQmpDRzMxYUxzNkxUMlZtTlA4NDY5S1VQeGdHWVRLSExjQmorTzFPeEptbVBSRk5UZ0RDeW1INFV4Wm5PeE1jR0Fua1JCdUt5NU5MZFk1T3ZCUzA1bXBWdEdpVDFic0ppZU1Yc3JRKzlEeXhtUzIvbmxPOW1OMnRCdUtYRVdlRnFpcm1JOC9PalQvM0lVVitxUmVXeXRnNVVZRElORVJPeFN4L2ZUTXF6cG9CMitGWFpFWXo5cnBLalNaMmRhOXpTSVVpbGVzN1FFblp0V3Q4SWpyaHpucTFNVTU5RWQ0RU5pQjRMcDEwY3M5QnR3MjRHOVd5Y1F5VWhldnhlNlF0VC9vRERHb2hkTTQxWWNJbkRqaTFqU0xvcFVIQytUQUZzUDNQRk9BaTNRTE1kTG4zc1VHNmpIRk9vclFNR1BQTWZMTHVvanFpOW5WUm5UUUVHYy9Kc1NRQlowZW5zc04waTdkRFJsMy9UcXZBYzR0RGV6NHdrVHA3eVNUUmRGUURlRGlMcGlFRUpYdjBXbHByZkJWdTJkSWZoUVFULzJLUDRZb0IyTnltRVl6ZXhMUEdTU0pLRUpmNU1RWjFMT1BRdzNBSndPMXo2MkdGVTVaaUNsQWVrWEhTUUFpQXlUZVh3djNlY0ZJTVB1eUVhSkltWCtmaVVjNGxCZERvN3ZUc2N5cWsrcU9hbGI2NGhzc3I2SkRxR0lRZWhIQ1FWTHVjZ2o3QldIQldUWTYyRzg3MWxQR0NMaWRnZ3c1U3p4eEVNeEY1YVlBeHBDb3ByaHZqQ2NBdlE3WERwWTRlUjVkVVVGQjBneituM29hSnZOQUNZclhSVGlON0xiZUVNdXh0RXA3RURQMGpLTlEwNjM4Ris3RjNURkh3U1RVMEJUUFVBNll2SkE1NFU5N2V4S3ZPMk5vWEI5am8zTUpoQjhFU1RXaUNLc3lQWFpzU2lpWXdWKzNLUXdFRTlRVHo4SFlSYkN0c09seloyRXFLOG1vTFVBZWRZZi9Wa0xHY0ozVldUS1VTZjZUSmoyRUVBQnRGcDdJRGUrS29QeDljaWFzajYxemhYb1AxOUVrMEh4Vmo2NytEWklxbnptY0FYOG81dmExTVluMkJJQWx4TnNTMXB5U2tuRm9jN0NEdW9nd1NZK1N3bDBBWGhsa0szdzZXTm5ZUXNyNllnZFNCNFRpZVVXQXovQTZwc1NSdWxXOUZjNDVXWUtIdHNnK2cwZGtEcmZOK3Nia3NaNEtad3lMTjRMRXA4RWszOTlZSGN4UVBSTzV5Q1UzMnpuNkhNMmhUNk83aHJCbEhjUlRoajRTYkNXbkdNcGZnV2RHQUJ2QXRXaFJlVStITTZPVklBOENRc3E3Z2VZV1VRYmlsd08xemEyRW1vOG1vS1VnZkljdm9Oc2hYcmRST25RNWpFZFVHeFhtczlaUXdhUktleEEvcmw2MHhtNTlRcW5YRFRaS1p6UG9tR1ZXQWIvdUNEQ09VQjcxc2MyMERPMzJuOEltZHZDbmZwaDQzMGdVT1dIWmFBLy9aeDFhUWhyQkdXNGx1Mnc1SWlVOEFZSDh4VytwUFprTE5RLzRhRXlsSkJ1S1dReitYYWh5Z051TFN4azdUMGF3cENCMGhHK2cyYVFRTVE0VDY2NXo5SU4rTTVhSTFPRk15a1lxSEh0am83WFRRejBEU2VzQ1p0YTl4TUJRQStpUVo3M1FOVEVHd3BJUU9ELzQ2YzhyZTFLWncrd0YwejBMNkxVSHBDOWdadnM2S0ROTllOUU9ZRmI0alhHT29Qd2kzRmFEaFdNT0RTeHc2ajFhc3BTQjFJT2FncE5Zell4YVVBWnQxanRkSHlFZVk2NlBMUUFPbE5MTVczenM3Zlh4d25WYUQvdE4yTVMzMFBoR2w2K3lRYUhLSmpNR3R4SE01M01SZ3hrOHVGaVJCclUyamRVOEpTMndncTJidXV4VGhxZDdDQ3ZhdXRDck1DQ2tJVDcreDVoeDdxRDhZdE1HS0pTeDg3VEFSZVRVSHFJQ1Zta1lIWXppN1BySEhIbmxHL0oxclFMeExGbjdmdEo5Tm5qdWlNN0ZCQU1OV203YWJPVjJ6czQ0SmRUbDl0b21FRlBBTjNWcGpDWWJLU3RYRWdDYytKSTB5OXJFMmhLYVlDd0llbXdCZGZtQ2Y0czVNQ1hzMFVVbDNMTW1EL0Q5UTJ3YmdGSkphNGpHUEhxeWxJSGFpc3k3UVNVVjhRbXdidDIyWVExQW52MFV5QzdqbWlNN0pEZXphSmpOc3pTRzB4TkRqZ1NpK2ZSTU5BSEVFd1ZaZ0MvdGpINXViYkNQbnM1bVloWVJWTVlZY0RBb2NNVFdHQkx6bU56YzAyZVcxemN5T05LNkFwWkNKNm9iZ0ZqaXh4R2NlT1oxTkFIYVRsakRrWXBGczhQZDdCUW5EdmNPeERFU2hQQkQyYWZEWXhpODdJRGdVS3BqT2liL0ZrTDIySUtvdUVUNkxaNVo5NTRmZkJjbjdBS1RENTd4cHhGVXhoQzd2R1FyWXQzRW9admMyS2V3VUViL1VHWDBCUk1Pc1NpRnUyaE52Z01vNGR6NmF3VlNnY21HQ1BlWU1oSnRqdlJjbGVzT2NWRTlTcGNIUk1vak95UXdFcEo2d0pYSng3SlpZcUtaOUVzNm1aMlFPallGMFlCUnlBaWFVaWp6aHJVMmpKTTBzNUM1ekw4V2c0VmdocENqQ1g3R2s4QmVLV2VRUTJ1SXhqeDZzcEtEclFlRSt5TUQ4Y0p5bjI0MDI4VFZ1RU5xQUF4b2xZT1E1RnlpUTZJenNBQVl6cEpvZk1YN0htTUtWcnkzSStpWjZuOXlCZzRUdEtrTFprcU10d0xVZ256Tm9VVHNVK0RKd3hIa3lEQllnanBmaTNkTmdoVFdHY2paWUg0cFo5RDNPbThXYkNaUnc3WGsxQjBZRkdUNUtGWU14ZWtucEpDWGYyVVYyMENwb0lSUTd4bDhGTTk4Y3lOMU1Ud1BTWGxpNUhtR1p2eFExSmxWdG1mQktkZUNrZE5NMXpuQm5nbnBjcUJETmwxcWJRZjEwQW1LVzJSNTkxSWdwaHJrQ3JTT3JvLzJJcGxrVkZSMnhLcTlMa3ZpblVyK2pmRE1DRlczcDRJbGRFRHRjazJmQ21vT2pBeUo4TWFBenZ5QVpOcVNXNjc3blk0bFZMMHJ1MVpnZTZEdlZCQmRIYUVRZnA4dkpKZEo5dDRCL24yL2dseFNreVJJdDFZcTBIeDFnYzNrU05tUE4rS1BiUE1OdmdzWU9DSWFBcERPWGtoZ2dEY1V1Vkx5YlNJbHpoVFVIUkFSS1NmdU1SMjZ4SzhJSXlJbUFtR21HWFU1dzh6UnM5SXp2TXc5S1dTQWpQSWtpbnQwZWlCOHgzd3orZmV5cmRkOWpnN0pZUloyMEsremNscUhHQ1kxVVpJb2F2RllLdUNwWmZLMGlhV2NxSlc0aEc0cEdLQUdlU3JISHNlSFdRVkIwSVV0UkVteC8rN3orcGxDNm1obXJ2aTd4cU9lWnJPK1N0MmFIeG8xOVNZTlBrckdwcVdwMU4xaVBSbldSdUhyQy83YjRVeTUyeTBYL1hpTE1lSE1OdDJYT0YzTnVBM08vTFJVSDFOdDhMT3pQOXVUekEzckNjYm1IYS9RMVFIbWk5ZzNGYmpHc20xbm1GL0M4SzJyeWFncW9EZ1VGTndPblhFZVRmZmpGU1N1RllSTWsreHYrK1NFUDVFNWlLNkVyWWdVM3pCVlc5K3N5ckRwaGFZWm11VDdSQUZDZWJnN1g0OHQzUjZybGM5ZWhlbndxbThMRTJoZFFBZnBuK1pNSTNjTXRBRVNqZVp0Y3dOdVR5NU1jVWdEWHBzQ1VNQnVPMkdCZGM0TTQrOHFLSVYxTkk2Y0NvMWc3OGdZM283MktjK1pNMmhCekl4bzNlL2ZkQjd2czc1SzlFb1NLNkVuWkF6N3VpRzAvME02clFXNVRrYXhPTjhHRnNKWFlLSjBGUHhZVCtMZ3AvWklBVlM3SnZXMU5ZUzE5djNDZVhOOGk5a1lRbkE2elI1Ni9qUXk0dzljUVpOdlZqQ2pEVDdTRkUvZzdHYlRHdWxTOGhqMTJDcWV0ZkZiVDVOQVZOQndLSGtsanBVc1hjVmtvZ3lkMEdYcmcwSkpmWFkwSitUVFpTUkZmQ3prcldWd1NYNlVTQ2NrblZKaHFSemdpUGZlbkg0bWYrQzR2aGpYOTJRaW5LSkcxTllWMWRaQUhLNzc1NCtUZEhDclJ1ZHJZSXVsZDQvbWtGT1V1RzQ5WVNWL0M5Z3E0RFhRSTB2L1lmTnk2VVFjNmFqTk1IQWF2dnVVR2UrWTBEVnBYOFp4U2RrWjFCZWtaazNYdUpWNkxBcTVyMFJmUkNycXZXRWplbzgybXpOWVc1N0k4YXFFQWh0cnlsNXBOMHdBaFNGdGtFdVkyTXVJeGp4K2VxVUtLRHJFaDR5WHhtWDZVMXRXWm5oZnlNMXBWZDk5dklGTll2Y0NHNmxldXFIZW9SWUFPQnRxYlFVc056V1RnUUhGYlhDTjVnb3FZd1FXN2g4dU5yV1JrRU40VVNIV1FwNGlXTFpTRWVhM2JhTEZ3U3JieXE0SnBSdDR4S2VjMmtDOUZ0WmFPY1JxLzQ3K2tLSldkckNnTVptRko2aTZUaWJZcXlvQTZTZ29Vbko4aXQ0VmVEZ0lqZ3BsQ2lnNnhJZUFrczJibDFyTUlvT2dNN016eGtPUGVHQW0vT05DMG85WTVKRjZLN3B2bVk0ZWYrK3llS2lCa1VYdUdXUFR2aVhGbVdLU251YlM0Y0syVVROb1VKY2d1WFBYY3BvMm5KR3NaT0ZGazVTSDUwa0JKOUt0TlJRMGlwbWlSankwNmJuNjgwN3lwQTFJTXNwYmgyc2pyUjZqbVhoajd4MzlsUFFXczFNanN1ZG54RXcxaWRDRVNwU0RTVGJjbituaWloaVlrNlNCUGtGZzdkdG9BOVRiTE9wdUJKQjFUaTVxZHN0RnF5TTRQNzQvNkpndWZjc0pOV3FwMlQxWWxlejkwVFFkaVMrdSt0d2tGOFRaNEdGUkc5bkE1Q1pKb21WNzdrSC9CTUdrelNGQ2JKclJtWHN5bDQwa0ZHS2FKZ3ZkaUhzV1duL1lCRDNOOFdvT0VUUDNtSUlrczlwS29UM1VyV2FnTnVPRGlocGVmcG1kclEwS0pvSmhkTDBubkF2Z2ZCWDBwQ2dKTTBoVWx5YThibGJBb29ycEozbVE3eXU1Y01WMHQyWnZCRzZnK28wY0xGWWpQTEo2cXNwanJSKzdsYmhYVjI5MlROMGhFdHB1eWF5cjJoNlRsYk5jWTc2U3FUS2NDQjFWYTZsWi9jSkxrMTR6S2F3dGdpb0cwcGdESWRGSURKSHlTMGt5VTdiWEtMUG5BNnA3cEVMZVgyVFFFRkRsVlZpVzdrQjhxU3M3ZFRYTlVjaUpGZG1ya0dsN1JoSjQ2cnFvaG91Y2tVNFBOVFpYbVZHT3FtSnNtdEdaZlJGTnI1K3FuS2Naa09DdURORmNyY2poMjR6Q0Nla2NTMW43bkFMdXZxcGFvU3ZaaDdxZ0QzY1dGQldJNlA2eEdVOU82WGhPUDZkTlQvb1I1bHlwakM1cnRlMkljL1ZmSHB2OTMwUVZRS3hpUzVOZVBLbUVKajh4OWVnZEh6d1QvUnYvbE9FVzZkS2ROQkFhQzEzQTBsN1dUSERpaE9QQkxWYXU0QnIyemptS3BLOUNudTZnMzQ2QXJUTnZ5YWxxRnBXVkc3Wkc5RVBjYVpqT2VqbXdJNFIvaHNsV0dzWEQ5QmJ1RmpIb05rTTZZd1JtYjlPRWxsT2lpUzJIbmhKd1UyN01EZVdqeUt6MzJ0N2dXa0Fxb3JFajBzQ0liQ1JmSm5MODhLY05sWGRjb3Nxa00rRUg5VWg1YzFoY3RiMTUvNDBuWHdON2YwdHJYemsrVFdpTXRnQ3JlZXV2N1gxMi9jOG1NS3BUb29FT0ZjN2prczdXVEREdHduRUk5eTNEb1FINFVXWUhlc3FrYjBDbm15QU0vbnVoOCtLS2l1VUZWeXJBQ0w3UHN6dDhETWU0VUtTQ3MyblNDM2tRbFh4aFFxMGwvV3ZGUUhCUUJXaStNOHp1dzBDajJ2QW9Kc3Fxb1IzZEozcWpZb0hOcm84N3NkQ0xkZWRyQkR0bktqTzdRcHVGSEY1WFNZK2VLbVRJQlc3Q3dFV040bFlaV0k3cFU1TGhKdW5kU3lHOGUxbEZlSDNucDlIYm0xR2p2dWxEbFN4UkhPVlBicHJkZzUvNTQ3UStVOXF4QzlYdWdDbHVPeWJhRjhIRzdiaGJaN1pFMWhWSVZMYkdzMWRyQng5YmVqRGhEUnZ1TGdZMW5oMjRZZDkxTy9RdFNpc2dMUmRZSUtBcDlONGo5dEdtWGFQS0ttRUxseGF6TjJNaUtxVU9CR0ZTSll6SHoyaHpVNWJ4dDJEcXZhVnc2dXZHSjdvcGNLVDA3eTRFK3VQRDZaSEs2SGowbi9ROGNQbjZJVUJXMzkxQ2RWbTgxWXNMTWMzQ214SnJvZjFGUExTcWRxeWZQSFZYczh5dTBYYjcrcHFWOHF1VENnRTIvQlRpdjRUdFdXNkliYlpsYm5lWnEvR2hMNHhzZzNuMi8zRGpGRG9TWFJqUjhYUGY4ZmljR1FKQUlkdmRVQUFBQUFTVVZPUks1Q1lJST0iCn0K"/>
    </extobj>
  </extobjs>
</s:customData>
</file>

<file path=customXml/itemProps7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3751</Words>
  <Application>WPS 演示</Application>
  <PresentationFormat>宽屏</PresentationFormat>
  <Paragraphs>257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RLHF Overview</vt:lpstr>
      <vt:lpstr>Reward Model Overview</vt:lpstr>
      <vt:lpstr>RM数据处理</vt:lpstr>
      <vt:lpstr>RM数据处理</vt:lpstr>
      <vt:lpstr>RM数据</vt:lpstr>
      <vt:lpstr>RM数据</vt:lpstr>
      <vt:lpstr>RM模型</vt:lpstr>
      <vt:lpstr>RM模型</vt:lpstr>
      <vt:lpstr>RM Loss function</vt:lpstr>
      <vt:lpstr>RL算法</vt:lpstr>
      <vt:lpstr>Why RLHF？</vt:lpstr>
      <vt:lpstr>Why KL？</vt:lpstr>
      <vt:lpstr>Why Advantage &amp; Value？</vt:lpstr>
      <vt:lpstr>Why A2C?</vt:lpstr>
      <vt:lpstr>Why A2C?</vt:lpstr>
      <vt:lpstr>Why GAE？</vt:lpstr>
      <vt:lpstr>PPO架构</vt:lpstr>
      <vt:lpstr>PPO架构</vt:lpstr>
      <vt:lpstr>PPO数据处理</vt:lpstr>
      <vt:lpstr>PPO数据处理</vt:lpstr>
      <vt:lpstr>PPO</vt:lpstr>
      <vt:lpstr>PPO Reward Score</vt:lpstr>
      <vt:lpstr>PPO Reward</vt:lpstr>
      <vt:lpstr>PPO Advantage</vt:lpstr>
      <vt:lpstr>PPO Loss</vt:lpstr>
      <vt:lpstr>PPO Loss</vt:lpstr>
      <vt:lpstr>RL算法</vt:lpstr>
      <vt:lpstr>GRPO架构</vt:lpstr>
      <vt:lpstr>GRPO数据处理</vt:lpstr>
      <vt:lpstr>GRPO</vt:lpstr>
      <vt:lpstr>GRPO Reward Score </vt:lpstr>
      <vt:lpstr>GRPO Advantage </vt:lpstr>
      <vt:lpstr>GRPO Loss </vt:lpstr>
      <vt:lpstr>RL算法</vt:lpstr>
      <vt:lpstr>DPO</vt:lpstr>
      <vt:lpstr>DPO </vt:lpstr>
      <vt:lpstr>DPO数据处理</vt:lpstr>
      <vt:lpstr>DPO Loss</vt:lpstr>
      <vt:lpstr>Findings</vt:lpstr>
      <vt:lpstr>Findings</vt:lpstr>
      <vt:lpstr>Findings</vt:lpstr>
      <vt:lpstr>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</cp:lastModifiedBy>
  <cp:revision>205</cp:revision>
  <dcterms:created xsi:type="dcterms:W3CDTF">2025-04-29T02:07:28Z</dcterms:created>
  <dcterms:modified xsi:type="dcterms:W3CDTF">2025-04-29T02:07:28Z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395CC4026E3474CBB3DA0E6858AEF81F_43</vt:lpwstr>
  </property>
</Properties>
</file>